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handoutMasterIdLst>
    <p:handoutMasterId r:id="rId26"/>
  </p:handoutMasterIdLst>
  <p:sldIdLst>
    <p:sldId id="867" r:id="rId4"/>
    <p:sldId id="872" r:id="rId6"/>
    <p:sldId id="873" r:id="rId7"/>
    <p:sldId id="874" r:id="rId8"/>
    <p:sldId id="878" r:id="rId9"/>
    <p:sldId id="879" r:id="rId10"/>
    <p:sldId id="880" r:id="rId11"/>
    <p:sldId id="881" r:id="rId12"/>
    <p:sldId id="882" r:id="rId13"/>
    <p:sldId id="895" r:id="rId14"/>
    <p:sldId id="883" r:id="rId15"/>
    <p:sldId id="884" r:id="rId16"/>
    <p:sldId id="885" r:id="rId17"/>
    <p:sldId id="886" r:id="rId18"/>
    <p:sldId id="887" r:id="rId19"/>
    <p:sldId id="888" r:id="rId20"/>
    <p:sldId id="889" r:id="rId21"/>
    <p:sldId id="890" r:id="rId22"/>
    <p:sldId id="892" r:id="rId23"/>
    <p:sldId id="875" r:id="rId24"/>
    <p:sldId id="893" r:id="rId25"/>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26" userDrawn="1">
          <p15:clr>
            <a:srgbClr val="A4A3A4"/>
          </p15:clr>
        </p15:guide>
        <p15:guide id="2" pos="376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zhangjing" initials="z" lastIdx="1" clrIdx="6"/>
  <p:cmAuthor id="1" name="8618611980172" initials="8" lastIdx="1" clrIdx="0"/>
  <p:cmAuthor id="2" name="Freya DAI_IBD" initials="FD" lastIdx="26" clrIdx="1"/>
  <p:cmAuthor id="3" name="Yuguang Qian_IBD" initials="YQ" lastIdx="84" clrIdx="2"/>
  <p:cmAuthor id="4" name="Wendy Zhang_IBD" initials="WZ" lastIdx="6" clrIdx="3"/>
  <p:cmAuthor id="5" name="Liu Lionel" initials="LL" lastIdx="1" clrIdx="4"/>
  <p:cmAuthor id="6" name="子文 刘" initials="子文" lastIdx="9"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022B"/>
    <a:srgbClr val="800000"/>
    <a:srgbClr val="AC1631"/>
    <a:srgbClr val="FFFFFF"/>
    <a:srgbClr val="F7F7F7"/>
    <a:srgbClr val="FEF8F4"/>
    <a:srgbClr val="EF5350"/>
    <a:srgbClr val="4472C4"/>
    <a:srgbClr val="F5F8FA"/>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595" autoAdjust="0"/>
    <p:restoredTop sz="93939" autoAdjust="0"/>
  </p:normalViewPr>
  <p:slideViewPr>
    <p:cSldViewPr snapToGrid="0" showGuides="1">
      <p:cViewPr varScale="1">
        <p:scale>
          <a:sx n="85" d="100"/>
          <a:sy n="85" d="100"/>
        </p:scale>
        <p:origin x="66" y="291"/>
      </p:cViewPr>
      <p:guideLst>
        <p:guide orient="horz" pos="1826"/>
        <p:guide pos="3762"/>
      </p:guideLst>
    </p:cSldViewPr>
  </p:slideViewPr>
  <p:notesTextViewPr>
    <p:cViewPr>
      <p:scale>
        <a:sx n="3" d="2"/>
        <a:sy n="3" d="2"/>
      </p:scale>
      <p:origin x="0" y="0"/>
    </p:cViewPr>
  </p:notesTextViewPr>
  <p:notesViewPr>
    <p:cSldViewPr snapToGrid="0">
      <p:cViewPr varScale="1">
        <p:scale>
          <a:sx n="86" d="100"/>
          <a:sy n="86" d="100"/>
        </p:scale>
        <p:origin x="-3846" y="-90"/>
      </p:cViewPr>
      <p:guideLst>
        <p:guide orient="horz" pos="2880"/>
        <p:guide pos="2116"/>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1" Type="http://schemas.openxmlformats.org/officeDocument/2006/relationships/tags" Target="tags/tag92.xml"/><Relationship Id="rId30" Type="http://schemas.openxmlformats.org/officeDocument/2006/relationships/commentAuthors" Target="commentAuthors.xml"/><Relationship Id="rId3" Type="http://schemas.openxmlformats.org/officeDocument/2006/relationships/slideMaster" Target="slideMasters/slideMaster2.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handoutMaster" Target="handoutMasters/handoutMaster1.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DD3ACE-9616-49E4-8ACC-DBA7FB723A9F}"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zh-CN" altLang="en-US"/>
              <a:t>内部资料 请勿外传</a:t>
            </a: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24F7FCE-220D-46D9-BC4F-67A56EB28C25}"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zh-CN" altLang="en-US"/>
              <a:t>内部资料 请勿外传</a:t>
            </a: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内部资料 请勿外传</a:t>
            </a:r>
            <a:endParaRPr lang="zh-CN" altLang="en-US"/>
          </a:p>
        </p:txBody>
      </p:sp>
      <p:sp>
        <p:nvSpPr>
          <p:cNvPr id="5" name="灯片编号占位符 4"/>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内部资料 请勿外传</a:t>
            </a:r>
            <a:endParaRPr lang="zh-CN" altLang="en-US"/>
          </a:p>
        </p:txBody>
      </p:sp>
      <p:sp>
        <p:nvSpPr>
          <p:cNvPr id="5" name="灯片编号占位符 4"/>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内部资料 请勿外传</a:t>
            </a:r>
            <a:endParaRPr lang="zh-CN" altLang="en-US"/>
          </a:p>
        </p:txBody>
      </p:sp>
      <p:sp>
        <p:nvSpPr>
          <p:cNvPr id="5" name="灯片编号占位符 4"/>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内部资料 请勿外传</a:t>
            </a:r>
            <a:endParaRPr lang="zh-CN" altLang="en-US"/>
          </a:p>
        </p:txBody>
      </p:sp>
      <p:sp>
        <p:nvSpPr>
          <p:cNvPr id="5" name="灯片编号占位符 4"/>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内部资料 请勿外传</a:t>
            </a:r>
            <a:endParaRPr lang="zh-CN" altLang="en-US"/>
          </a:p>
        </p:txBody>
      </p:sp>
      <p:sp>
        <p:nvSpPr>
          <p:cNvPr id="5" name="灯片编号占位符 4"/>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内部资料 请勿外传</a:t>
            </a:r>
            <a:endParaRPr lang="zh-CN" altLang="en-US"/>
          </a:p>
        </p:txBody>
      </p:sp>
      <p:sp>
        <p:nvSpPr>
          <p:cNvPr id="5" name="灯片编号占位符 4"/>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内部资料 请勿外传</a:t>
            </a:r>
            <a:endParaRPr lang="zh-CN" altLang="en-US"/>
          </a:p>
        </p:txBody>
      </p:sp>
      <p:sp>
        <p:nvSpPr>
          <p:cNvPr id="5" name="灯片编号占位符 4"/>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内部资料 请勿外传</a:t>
            </a:r>
            <a:endParaRPr lang="zh-CN" altLang="en-US"/>
          </a:p>
        </p:txBody>
      </p:sp>
      <p:sp>
        <p:nvSpPr>
          <p:cNvPr id="5" name="灯片编号占位符 4"/>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内部资料 请勿外传</a:t>
            </a:r>
            <a:endParaRPr lang="zh-CN" altLang="en-US"/>
          </a:p>
        </p:txBody>
      </p:sp>
      <p:sp>
        <p:nvSpPr>
          <p:cNvPr id="5" name="灯片编号占位符 4"/>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内部资料 请勿外传</a:t>
            </a:r>
            <a:endParaRPr lang="zh-CN" altLang="en-US"/>
          </a:p>
        </p:txBody>
      </p:sp>
      <p:sp>
        <p:nvSpPr>
          <p:cNvPr id="5" name="灯片编号占位符 4"/>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内部资料 请勿外传</a:t>
            </a:r>
            <a:endParaRPr lang="zh-CN" altLang="en-US"/>
          </a:p>
        </p:txBody>
      </p:sp>
      <p:sp>
        <p:nvSpPr>
          <p:cNvPr id="5" name="灯片编号占位符 4"/>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内部资料 请勿外传</a:t>
            </a:r>
            <a:endParaRPr lang="zh-CN" altLang="en-US"/>
          </a:p>
        </p:txBody>
      </p:sp>
      <p:sp>
        <p:nvSpPr>
          <p:cNvPr id="5" name="灯片编号占位符 4"/>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内部资料 请勿外传</a:t>
            </a:r>
            <a:endParaRPr lang="zh-CN" altLang="en-US"/>
          </a:p>
        </p:txBody>
      </p:sp>
      <p:sp>
        <p:nvSpPr>
          <p:cNvPr id="5" name="灯片编号占位符 4"/>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内部资料 请勿外传</a:t>
            </a:r>
            <a:endParaRPr lang="zh-CN" altLang="en-US"/>
          </a:p>
        </p:txBody>
      </p:sp>
      <p:sp>
        <p:nvSpPr>
          <p:cNvPr id="5" name="灯片编号占位符 4"/>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内部资料 请勿外传</a:t>
            </a:r>
            <a:endParaRPr lang="zh-CN" altLang="en-US"/>
          </a:p>
        </p:txBody>
      </p:sp>
      <p:sp>
        <p:nvSpPr>
          <p:cNvPr id="5" name="灯片编号占位符 4"/>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内部资料 请勿外传</a:t>
            </a:r>
            <a:endParaRPr lang="zh-CN" altLang="en-US"/>
          </a:p>
        </p:txBody>
      </p:sp>
      <p:sp>
        <p:nvSpPr>
          <p:cNvPr id="5" name="灯片编号占位符 4"/>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内部资料 请勿外传</a:t>
            </a:r>
            <a:endParaRPr lang="zh-CN" altLang="en-US"/>
          </a:p>
        </p:txBody>
      </p:sp>
      <p:sp>
        <p:nvSpPr>
          <p:cNvPr id="5" name="灯片编号占位符 4"/>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内部资料 请勿外传</a:t>
            </a:r>
            <a:endParaRPr lang="zh-CN" altLang="en-US"/>
          </a:p>
        </p:txBody>
      </p:sp>
      <p:sp>
        <p:nvSpPr>
          <p:cNvPr id="5" name="灯片编号占位符 4"/>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内部资料 请勿外传</a:t>
            </a:r>
            <a:endParaRPr lang="zh-CN" altLang="en-US"/>
          </a:p>
        </p:txBody>
      </p:sp>
      <p:sp>
        <p:nvSpPr>
          <p:cNvPr id="5" name="灯片编号占位符 4"/>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内部资料 请勿外传</a:t>
            </a:r>
            <a:endParaRPr lang="zh-CN" altLang="en-US"/>
          </a:p>
        </p:txBody>
      </p:sp>
      <p:sp>
        <p:nvSpPr>
          <p:cNvPr id="5" name="灯片编号占位符 4"/>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页脚占位符 3"/>
          <p:cNvSpPr>
            <a:spLocks noGrp="1"/>
          </p:cNvSpPr>
          <p:nvPr>
            <p:ph type="ftr" sz="quarter" idx="4"/>
          </p:nvPr>
        </p:nvSpPr>
        <p:spPr/>
        <p:txBody>
          <a:bodyPr/>
          <a:p>
            <a:r>
              <a:rPr lang="zh-CN" altLang="en-US"/>
              <a:t>内部资料 请勿外传</a:t>
            </a:r>
            <a:endParaRPr lang="zh-CN" altLang="en-US"/>
          </a:p>
        </p:txBody>
      </p:sp>
      <p:sp>
        <p:nvSpPr>
          <p:cNvPr id="5" name="灯片编号占位符 4"/>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6" Type="http://schemas.openxmlformats.org/officeDocument/2006/relationships/image" Target="../media/image1.jpeg"/><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BB5C7062-72FD-46CF-B7E1-C83FFA6C2578}" type="datetime1">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r>
              <a:rPr lang="zh-CN" altLang="en-US"/>
              <a:t>内部资料 请勿外传</a:t>
            </a:r>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570CC530-5CE2-4208-AC9D-997664231617}" type="datetime1">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r>
              <a:rPr lang="zh-CN" altLang="en-US"/>
              <a:t>内部资料 请勿外传</a:t>
            </a:r>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CACD659-25B3-4A3F-A632-32D985314B2C}" type="datetime1">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r>
              <a:rPr lang="zh-CN" altLang="en-US"/>
              <a:t>内部资料 请勿外传</a:t>
            </a:r>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2FAEB228-424B-4294-9523-9DC50FA39923}" type="datetime1">
              <a:rPr lang="zh-CN" altLang="en-US" smtClean="0"/>
            </a:fld>
            <a:endParaRPr lang="zh-CN" altLang="en-US"/>
          </a:p>
        </p:txBody>
      </p:sp>
      <p:sp>
        <p:nvSpPr>
          <p:cNvPr id="5" name="页脚占位符 4"/>
          <p:cNvSpPr>
            <a:spLocks noGrp="1"/>
          </p:cNvSpPr>
          <p:nvPr>
            <p:ph type="ftr" sz="quarter" idx="11"/>
          </p:nvPr>
        </p:nvSpPr>
        <p:spPr>
          <a:xfrm>
            <a:off x="4012719" y="6364971"/>
            <a:ext cx="4114800" cy="365125"/>
          </a:xfrm>
        </p:spPr>
        <p:txBody>
          <a:bodyPr/>
          <a:lstStyle>
            <a:lvl1pPr>
              <a:defRPr sz="1600">
                <a:solidFill>
                  <a:schemeClr val="bg1">
                    <a:lumMod val="50000"/>
                  </a:schemeClr>
                </a:solidFill>
              </a:defRPr>
            </a:lvl1pPr>
          </a:lstStyle>
          <a:p>
            <a:r>
              <a:rPr lang="zh-CN" altLang="en-US"/>
              <a:t>内部资料 请勿外传</a:t>
            </a:r>
            <a:endParaRPr lang="zh-CN" altLang="en-US" dirty="0"/>
          </a:p>
        </p:txBody>
      </p:sp>
      <p:sp>
        <p:nvSpPr>
          <p:cNvPr id="6" name="灯片编号占位符 5"/>
          <p:cNvSpPr>
            <a:spLocks noGrp="1"/>
          </p:cNvSpPr>
          <p:nvPr>
            <p:ph type="sldNum" sz="quarter" idx="12"/>
          </p:nvPr>
        </p:nvSpPr>
        <p:spPr>
          <a:xfrm>
            <a:off x="9231702" y="6364977"/>
            <a:ext cx="2743200" cy="365125"/>
          </a:xfrm>
        </p:spPr>
        <p:txBody>
          <a:bodyPr/>
          <a:lstStyle/>
          <a:p>
            <a:fld id="{7A7E2475-0E2F-4739-B527-2B73253D28D7}"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B7549FD-8076-4634-A64D-F10EECD588C5}" type="datetime1">
              <a:rPr lang="zh-CN" altLang="en-US" smtClean="0"/>
            </a:fld>
            <a:endParaRPr lang="zh-CN" altLang="en-US"/>
          </a:p>
        </p:txBody>
      </p:sp>
      <p:sp>
        <p:nvSpPr>
          <p:cNvPr id="6" name="灯片编号占位符 5"/>
          <p:cNvSpPr>
            <a:spLocks noGrp="1"/>
          </p:cNvSpPr>
          <p:nvPr>
            <p:ph type="sldNum" sz="quarter" idx="12"/>
          </p:nvPr>
        </p:nvSpPr>
        <p:spPr/>
        <p:txBody>
          <a:bodyPr/>
          <a:lstStyle/>
          <a:p>
            <a:fld id="{7A7E2475-0E2F-4739-B527-2B73253D28D7}" type="slidenum">
              <a:rPr lang="zh-CN" altLang="en-US" smtClean="0"/>
            </a:fld>
            <a:endParaRPr lang="zh-CN" altLang="en-US"/>
          </a:p>
        </p:txBody>
      </p:sp>
      <p:sp>
        <p:nvSpPr>
          <p:cNvPr id="7" name="矩形 6"/>
          <p:cNvSpPr/>
          <p:nvPr userDrawn="1"/>
        </p:nvSpPr>
        <p:spPr>
          <a:xfrm rot="5400000">
            <a:off x="33996" y="413139"/>
            <a:ext cx="624971" cy="154526"/>
          </a:xfrm>
          <a:prstGeom prst="rect">
            <a:avLst/>
          </a:prstGeom>
          <a:solidFill>
            <a:srgbClr val="B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pitchFamily="34" charset="-122"/>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64CF282D-38FA-4AA0-8B05-49D01BF288A7}" type="datetime1">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内部资料 请勿外传</a:t>
            </a:r>
            <a:endParaRPr lang="zh-CN" altLang="en-US"/>
          </a:p>
        </p:txBody>
      </p:sp>
      <p:sp>
        <p:nvSpPr>
          <p:cNvPr id="6" name="灯片编号占位符 5"/>
          <p:cNvSpPr>
            <a:spLocks noGrp="1"/>
          </p:cNvSpPr>
          <p:nvPr>
            <p:ph type="sldNum" sz="quarter" idx="12"/>
          </p:nvPr>
        </p:nvSpPr>
        <p:spPr/>
        <p:txBody>
          <a:bodyPr/>
          <a:lstStyle/>
          <a:p>
            <a:fld id="{7A7E2475-0E2F-4739-B527-2B73253D28D7}" type="slidenum">
              <a:rPr lang="zh-CN" altLang="en-US" smtClean="0"/>
            </a:fld>
            <a:endParaRPr lang="zh-CN" altLang="en-US"/>
          </a:p>
        </p:txBody>
      </p:sp>
      <p:sp>
        <p:nvSpPr>
          <p:cNvPr id="7" name="矩形 6"/>
          <p:cNvSpPr/>
          <p:nvPr userDrawn="1"/>
        </p:nvSpPr>
        <p:spPr>
          <a:xfrm rot="5400000">
            <a:off x="33996" y="413139"/>
            <a:ext cx="624971" cy="154526"/>
          </a:xfrm>
          <a:prstGeom prst="rect">
            <a:avLst/>
          </a:prstGeom>
          <a:solidFill>
            <a:srgbClr val="B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pitchFamily="34" charset="-122"/>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2"/>
            </p:custDataLst>
          </p:nvPr>
        </p:nvSpPr>
        <p:spPr/>
        <p:txBody>
          <a:bodyPr/>
          <a:lstStyle/>
          <a:p>
            <a:fld id="{246FDFA1-5E5C-4B4C-94F6-59E93FEBEC95}" type="datetime1">
              <a:rPr lang="zh-CN" altLang="en-US" smtClean="0"/>
            </a:fld>
            <a:endParaRPr lang="zh-CN" altLang="en-US"/>
          </a:p>
        </p:txBody>
      </p:sp>
      <p:sp>
        <p:nvSpPr>
          <p:cNvPr id="3" name="Footer Placeholder 2"/>
          <p:cNvSpPr>
            <a:spLocks noGrp="1"/>
          </p:cNvSpPr>
          <p:nvPr>
            <p:ph type="ftr" sz="quarter" idx="11"/>
            <p:custDataLst>
              <p:tags r:id="rId3"/>
            </p:custDataLst>
          </p:nvPr>
        </p:nvSpPr>
        <p:spPr/>
        <p:txBody>
          <a:bodyPr/>
          <a:lstStyle/>
          <a:p>
            <a:r>
              <a:rPr lang="zh-CN" altLang="en-US"/>
              <a:t>内部资料 请勿外传</a:t>
            </a:r>
            <a:endParaRPr lang="zh-CN" altLang="en-US"/>
          </a:p>
        </p:txBody>
      </p:sp>
      <p:sp>
        <p:nvSpPr>
          <p:cNvPr id="4" name="Slide Number Placeholder 3"/>
          <p:cNvSpPr>
            <a:spLocks noGrp="1"/>
          </p:cNvSpPr>
          <p:nvPr>
            <p:ph type="sldNum" sz="quarter" idx="12"/>
            <p:custDataLst>
              <p:tags r:id="rId4"/>
            </p:custDataLst>
          </p:nvPr>
        </p:nvSpPr>
        <p:spPr/>
        <p:txBody>
          <a:bodyPr/>
          <a:lstStyle/>
          <a:p>
            <a:fld id="{AE25BD11-2248-468D-9820-4736688BEBDD}" type="slidenum">
              <a:rPr lang="zh-CN" altLang="en-US" smtClean="0"/>
            </a:fld>
            <a:endParaRPr lang="zh-CN" altLang="en-US"/>
          </a:p>
        </p:txBody>
      </p:sp>
      <p:pic>
        <p:nvPicPr>
          <p:cNvPr id="5" name="Picture 76" descr="bg2"/>
          <p:cNvPicPr>
            <a:picLocks noChangeAspect="1" noChangeArrowheads="1"/>
          </p:cNvPicPr>
          <p:nvPr>
            <p:custDataLst>
              <p:tags r:id="rId5"/>
            </p:custDataLst>
          </p:nvPr>
        </p:nvPicPr>
        <p:blipFill rotWithShape="1">
          <a:blip r:embed="rId6">
            <a:extLst>
              <a:ext uri="{28A0092B-C50C-407E-A947-70E740481C1C}">
                <a14:useLocalDpi xmlns:a14="http://schemas.microsoft.com/office/drawing/2010/main" val="0"/>
              </a:ext>
            </a:extLst>
          </a:blip>
          <a:srcRect l="-6" r="-6" b="16166"/>
          <a:stretch>
            <a:fillRect/>
          </a:stretch>
        </p:blipFill>
        <p:spPr bwMode="auto">
          <a:xfrm>
            <a:off x="-23284" y="-25400"/>
            <a:ext cx="12238568" cy="688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133" name="Freeform 3305"/>
          <p:cNvSpPr/>
          <p:nvPr userDrawn="1"/>
        </p:nvSpPr>
        <p:spPr bwMode="auto">
          <a:xfrm>
            <a:off x="0" y="0"/>
            <a:ext cx="5108575" cy="5146675"/>
          </a:xfrm>
          <a:custGeom>
            <a:avLst/>
            <a:gdLst>
              <a:gd name="T0" fmla="*/ 2365 w 3218"/>
              <a:gd name="T1" fmla="*/ 0 h 3242"/>
              <a:gd name="T2" fmla="*/ 0 w 3218"/>
              <a:gd name="T3" fmla="*/ 0 h 3242"/>
              <a:gd name="T4" fmla="*/ 0 w 3218"/>
              <a:gd name="T5" fmla="*/ 2356 h 3242"/>
              <a:gd name="T6" fmla="*/ 885 w 3218"/>
              <a:gd name="T7" fmla="*/ 3242 h 3242"/>
              <a:gd name="T8" fmla="*/ 3218 w 3218"/>
              <a:gd name="T9" fmla="*/ 907 h 3242"/>
              <a:gd name="T10" fmla="*/ 3218 w 3218"/>
              <a:gd name="T11" fmla="*/ 854 h 3242"/>
              <a:gd name="T12" fmla="*/ 2365 w 3218"/>
              <a:gd name="T13" fmla="*/ 0 h 3242"/>
            </a:gdLst>
            <a:ahLst/>
            <a:cxnLst>
              <a:cxn ang="0">
                <a:pos x="T0" y="T1"/>
              </a:cxn>
              <a:cxn ang="0">
                <a:pos x="T2" y="T3"/>
              </a:cxn>
              <a:cxn ang="0">
                <a:pos x="T4" y="T5"/>
              </a:cxn>
              <a:cxn ang="0">
                <a:pos x="T6" y="T7"/>
              </a:cxn>
              <a:cxn ang="0">
                <a:pos x="T8" y="T9"/>
              </a:cxn>
              <a:cxn ang="0">
                <a:pos x="T10" y="T11"/>
              </a:cxn>
              <a:cxn ang="0">
                <a:pos x="T12" y="T13"/>
              </a:cxn>
            </a:cxnLst>
            <a:rect l="0" t="0" r="r" b="b"/>
            <a:pathLst>
              <a:path w="3218" h="3242">
                <a:moveTo>
                  <a:pt x="2365" y="0"/>
                </a:moveTo>
                <a:lnTo>
                  <a:pt x="0" y="0"/>
                </a:lnTo>
                <a:lnTo>
                  <a:pt x="0" y="2356"/>
                </a:lnTo>
                <a:lnTo>
                  <a:pt x="885" y="3242"/>
                </a:lnTo>
                <a:lnTo>
                  <a:pt x="3218" y="907"/>
                </a:lnTo>
                <a:lnTo>
                  <a:pt x="3218" y="854"/>
                </a:lnTo>
                <a:lnTo>
                  <a:pt x="2365" y="0"/>
                </a:lnTo>
                <a:close/>
              </a:path>
            </a:pathLst>
          </a:custGeom>
          <a:solidFill>
            <a:srgbClr val="FBF3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标题 1"/>
          <p:cNvSpPr>
            <a:spLocks noGrp="1"/>
          </p:cNvSpPr>
          <p:nvPr>
            <p:ph type="title" hasCustomPrompt="1"/>
          </p:nvPr>
        </p:nvSpPr>
        <p:spPr>
          <a:xfrm>
            <a:off x="3930134" y="2027705"/>
            <a:ext cx="7590354" cy="1145332"/>
          </a:xfrm>
        </p:spPr>
        <p:txBody>
          <a:bodyPr anchor="b">
            <a:normAutofit/>
          </a:bodyPr>
          <a:lstStyle>
            <a:lvl1pPr>
              <a:defRPr sz="2400" b="1">
                <a:solidFill>
                  <a:schemeClr val="tx1"/>
                </a:solidFill>
              </a:defRPr>
            </a:lvl1pPr>
          </a:lstStyle>
          <a:p>
            <a:r>
              <a:rPr lang="zh-CN" altLang="en-US" dirty="0"/>
              <a:t>单击此处添加幻灯片章节标题</a:t>
            </a:r>
            <a:endParaRPr lang="zh-CN" altLang="en-US" dirty="0"/>
          </a:p>
        </p:txBody>
      </p:sp>
      <p:sp>
        <p:nvSpPr>
          <p:cNvPr id="21" name="文本占位符 2"/>
          <p:cNvSpPr>
            <a:spLocks noGrp="1"/>
          </p:cNvSpPr>
          <p:nvPr>
            <p:ph type="body" idx="1"/>
          </p:nvPr>
        </p:nvSpPr>
        <p:spPr>
          <a:xfrm>
            <a:off x="3930134" y="3173038"/>
            <a:ext cx="7590354" cy="1082874"/>
          </a:xfrm>
        </p:spPr>
        <p:txBody>
          <a:bodyPr anchor="t">
            <a:normAutofit/>
          </a:bodyPr>
          <a:lstStyle>
            <a:lvl1pPr marL="0" indent="0">
              <a:lnSpc>
                <a:spcPct val="150000"/>
              </a:lnSpc>
              <a:spcBef>
                <a:spcPts val="0"/>
              </a:spcBef>
              <a:buNone/>
              <a:defRPr sz="12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125" name="Freeform 5"/>
          <p:cNvSpPr/>
          <p:nvPr userDrawn="1"/>
        </p:nvSpPr>
        <p:spPr bwMode="auto">
          <a:xfrm>
            <a:off x="1303236" y="1426648"/>
            <a:ext cx="1750544" cy="1752708"/>
          </a:xfrm>
          <a:custGeom>
            <a:avLst/>
            <a:gdLst>
              <a:gd name="T0" fmla="*/ 809 w 1619"/>
              <a:gd name="T1" fmla="*/ 1621 h 1621"/>
              <a:gd name="T2" fmla="*/ 0 w 1619"/>
              <a:gd name="T3" fmla="*/ 810 h 1621"/>
              <a:gd name="T4" fmla="*/ 809 w 1619"/>
              <a:gd name="T5" fmla="*/ 0 h 1621"/>
              <a:gd name="T6" fmla="*/ 1619 w 1619"/>
              <a:gd name="T7" fmla="*/ 810 h 1621"/>
              <a:gd name="T8" fmla="*/ 809 w 1619"/>
              <a:gd name="T9" fmla="*/ 1621 h 1621"/>
            </a:gdLst>
            <a:ahLst/>
            <a:cxnLst>
              <a:cxn ang="0">
                <a:pos x="T0" y="T1"/>
              </a:cxn>
              <a:cxn ang="0">
                <a:pos x="T2" y="T3"/>
              </a:cxn>
              <a:cxn ang="0">
                <a:pos x="T4" y="T5"/>
              </a:cxn>
              <a:cxn ang="0">
                <a:pos x="T6" y="T7"/>
              </a:cxn>
              <a:cxn ang="0">
                <a:pos x="T8" y="T9"/>
              </a:cxn>
            </a:cxnLst>
            <a:rect l="0" t="0" r="r" b="b"/>
            <a:pathLst>
              <a:path w="1619" h="1621">
                <a:moveTo>
                  <a:pt x="809" y="1621"/>
                </a:moveTo>
                <a:lnTo>
                  <a:pt x="0" y="810"/>
                </a:lnTo>
                <a:lnTo>
                  <a:pt x="809" y="0"/>
                </a:lnTo>
                <a:lnTo>
                  <a:pt x="1619" y="810"/>
                </a:lnTo>
                <a:lnTo>
                  <a:pt x="809" y="1621"/>
                </a:lnTo>
                <a:close/>
              </a:path>
            </a:pathLst>
          </a:custGeom>
          <a:solidFill>
            <a:srgbClr val="DD24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6"/>
          <p:cNvSpPr/>
          <p:nvPr userDrawn="1"/>
        </p:nvSpPr>
        <p:spPr bwMode="auto">
          <a:xfrm>
            <a:off x="1313228" y="3173037"/>
            <a:ext cx="1750544" cy="1751626"/>
          </a:xfrm>
          <a:custGeom>
            <a:avLst/>
            <a:gdLst>
              <a:gd name="T0" fmla="*/ 809 w 1619"/>
              <a:gd name="T1" fmla="*/ 1620 h 1620"/>
              <a:gd name="T2" fmla="*/ 0 w 1619"/>
              <a:gd name="T3" fmla="*/ 810 h 1620"/>
              <a:gd name="T4" fmla="*/ 809 w 1619"/>
              <a:gd name="T5" fmla="*/ 0 h 1620"/>
              <a:gd name="T6" fmla="*/ 1619 w 1619"/>
              <a:gd name="T7" fmla="*/ 810 h 1620"/>
              <a:gd name="T8" fmla="*/ 809 w 1619"/>
              <a:gd name="T9" fmla="*/ 1620 h 1620"/>
            </a:gdLst>
            <a:ahLst/>
            <a:cxnLst>
              <a:cxn ang="0">
                <a:pos x="T0" y="T1"/>
              </a:cxn>
              <a:cxn ang="0">
                <a:pos x="T2" y="T3"/>
              </a:cxn>
              <a:cxn ang="0">
                <a:pos x="T4" y="T5"/>
              </a:cxn>
              <a:cxn ang="0">
                <a:pos x="T6" y="T7"/>
              </a:cxn>
              <a:cxn ang="0">
                <a:pos x="T8" y="T9"/>
              </a:cxn>
            </a:cxnLst>
            <a:rect l="0" t="0" r="r" b="b"/>
            <a:pathLst>
              <a:path w="1619" h="1620">
                <a:moveTo>
                  <a:pt x="809" y="1620"/>
                </a:moveTo>
                <a:lnTo>
                  <a:pt x="0" y="810"/>
                </a:lnTo>
                <a:lnTo>
                  <a:pt x="809" y="0"/>
                </a:lnTo>
                <a:lnTo>
                  <a:pt x="1619" y="810"/>
                </a:lnTo>
                <a:lnTo>
                  <a:pt x="809" y="1620"/>
                </a:lnTo>
                <a:close/>
              </a:path>
            </a:pathLst>
          </a:custGeom>
          <a:solidFill>
            <a:srgbClr val="9E0848"/>
          </a:solidFill>
          <a:ln>
            <a:noFill/>
          </a:ln>
        </p:spPr>
        <p:txBody>
          <a:bodyPr vert="horz" wrap="square" lIns="91440" tIns="45720" rIns="91440" bIns="45720" numCol="1" anchor="t" anchorCtr="0" compatLnSpc="1"/>
          <a:lstStyle/>
          <a:p>
            <a:endParaRPr lang="zh-CN" altLang="en-US"/>
          </a:p>
        </p:txBody>
      </p:sp>
      <p:sp>
        <p:nvSpPr>
          <p:cNvPr id="127" name="Freeform 7"/>
          <p:cNvSpPr/>
          <p:nvPr userDrawn="1"/>
        </p:nvSpPr>
        <p:spPr bwMode="auto">
          <a:xfrm>
            <a:off x="2178508" y="2302314"/>
            <a:ext cx="1751626" cy="1752708"/>
          </a:xfrm>
          <a:custGeom>
            <a:avLst/>
            <a:gdLst>
              <a:gd name="T0" fmla="*/ 810 w 1620"/>
              <a:gd name="T1" fmla="*/ 1621 h 1621"/>
              <a:gd name="T2" fmla="*/ 0 w 1620"/>
              <a:gd name="T3" fmla="*/ 811 h 1621"/>
              <a:gd name="T4" fmla="*/ 810 w 1620"/>
              <a:gd name="T5" fmla="*/ 0 h 1621"/>
              <a:gd name="T6" fmla="*/ 1620 w 1620"/>
              <a:gd name="T7" fmla="*/ 811 h 1621"/>
              <a:gd name="T8" fmla="*/ 810 w 1620"/>
              <a:gd name="T9" fmla="*/ 1621 h 1621"/>
            </a:gdLst>
            <a:ahLst/>
            <a:cxnLst>
              <a:cxn ang="0">
                <a:pos x="T0" y="T1"/>
              </a:cxn>
              <a:cxn ang="0">
                <a:pos x="T2" y="T3"/>
              </a:cxn>
              <a:cxn ang="0">
                <a:pos x="T4" y="T5"/>
              </a:cxn>
              <a:cxn ang="0">
                <a:pos x="T6" y="T7"/>
              </a:cxn>
              <a:cxn ang="0">
                <a:pos x="T8" y="T9"/>
              </a:cxn>
            </a:cxnLst>
            <a:rect l="0" t="0" r="r" b="b"/>
            <a:pathLst>
              <a:path w="1620" h="1621">
                <a:moveTo>
                  <a:pt x="810" y="1621"/>
                </a:moveTo>
                <a:lnTo>
                  <a:pt x="0" y="811"/>
                </a:lnTo>
                <a:lnTo>
                  <a:pt x="810" y="0"/>
                </a:lnTo>
                <a:lnTo>
                  <a:pt x="1620" y="811"/>
                </a:lnTo>
                <a:lnTo>
                  <a:pt x="810" y="1621"/>
                </a:ln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a:p>
        </p:txBody>
      </p:sp>
      <p:grpSp>
        <p:nvGrpSpPr>
          <p:cNvPr id="128" name="组合 127"/>
          <p:cNvGrpSpPr/>
          <p:nvPr userDrawn="1"/>
        </p:nvGrpSpPr>
        <p:grpSpPr>
          <a:xfrm>
            <a:off x="323560" y="1934361"/>
            <a:ext cx="2488452" cy="2489990"/>
            <a:chOff x="265239" y="1114832"/>
            <a:chExt cx="2796817" cy="2798546"/>
          </a:xfrm>
          <a:effectLst>
            <a:outerShdw blurRad="381000" dist="101600" dir="2700000" algn="ctr" rotWithShape="0">
              <a:srgbClr val="000000">
                <a:alpha val="30000"/>
              </a:srgbClr>
            </a:outerShdw>
          </a:effectLst>
        </p:grpSpPr>
        <p:sp>
          <p:nvSpPr>
            <p:cNvPr id="129" name="Freeform 3297"/>
            <p:cNvSpPr/>
            <p:nvPr/>
          </p:nvSpPr>
          <p:spPr bwMode="auto">
            <a:xfrm>
              <a:off x="265239" y="1114832"/>
              <a:ext cx="2796817" cy="2798546"/>
            </a:xfrm>
            <a:custGeom>
              <a:avLst/>
              <a:gdLst>
                <a:gd name="T0" fmla="*/ 1619 w 3239"/>
                <a:gd name="T1" fmla="*/ 3241 h 3241"/>
                <a:gd name="T2" fmla="*/ 0 w 3239"/>
                <a:gd name="T3" fmla="*/ 1620 h 3241"/>
                <a:gd name="T4" fmla="*/ 1619 w 3239"/>
                <a:gd name="T5" fmla="*/ 0 h 3241"/>
                <a:gd name="T6" fmla="*/ 3239 w 3239"/>
                <a:gd name="T7" fmla="*/ 1620 h 3241"/>
                <a:gd name="T8" fmla="*/ 1619 w 3239"/>
                <a:gd name="T9" fmla="*/ 3241 h 3241"/>
              </a:gdLst>
              <a:ahLst/>
              <a:cxnLst>
                <a:cxn ang="0">
                  <a:pos x="T0" y="T1"/>
                </a:cxn>
                <a:cxn ang="0">
                  <a:pos x="T2" y="T3"/>
                </a:cxn>
                <a:cxn ang="0">
                  <a:pos x="T4" y="T5"/>
                </a:cxn>
                <a:cxn ang="0">
                  <a:pos x="T6" y="T7"/>
                </a:cxn>
                <a:cxn ang="0">
                  <a:pos x="T8" y="T9"/>
                </a:cxn>
              </a:cxnLst>
              <a:rect l="0" t="0" r="r" b="b"/>
              <a:pathLst>
                <a:path w="3239" h="3241">
                  <a:moveTo>
                    <a:pt x="1619" y="3241"/>
                  </a:moveTo>
                  <a:lnTo>
                    <a:pt x="0" y="1620"/>
                  </a:lnTo>
                  <a:lnTo>
                    <a:pt x="1619" y="0"/>
                  </a:lnTo>
                  <a:lnTo>
                    <a:pt x="3239" y="1620"/>
                  </a:lnTo>
                  <a:lnTo>
                    <a:pt x="1619" y="3241"/>
                  </a:lnTo>
                  <a:close/>
                </a:path>
              </a:pathLst>
            </a:custGeom>
            <a:solidFill>
              <a:srgbClr val="FFFFFF"/>
            </a:solidFill>
            <a:ln>
              <a:noFill/>
            </a:ln>
            <a:effectLst>
              <a:outerShdw blurRad="444500" dist="63500" dir="2700000" algn="l" rotWithShape="0">
                <a:prstClr val="black">
                  <a:alpha val="3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3297"/>
            <p:cNvSpPr/>
            <p:nvPr/>
          </p:nvSpPr>
          <p:spPr bwMode="auto">
            <a:xfrm>
              <a:off x="381083" y="1211088"/>
              <a:ext cx="2580144" cy="2581737"/>
            </a:xfrm>
            <a:custGeom>
              <a:avLst/>
              <a:gdLst>
                <a:gd name="T0" fmla="*/ 1619 w 3239"/>
                <a:gd name="T1" fmla="*/ 3241 h 3241"/>
                <a:gd name="T2" fmla="*/ 0 w 3239"/>
                <a:gd name="T3" fmla="*/ 1620 h 3241"/>
                <a:gd name="T4" fmla="*/ 1619 w 3239"/>
                <a:gd name="T5" fmla="*/ 0 h 3241"/>
                <a:gd name="T6" fmla="*/ 3239 w 3239"/>
                <a:gd name="T7" fmla="*/ 1620 h 3241"/>
                <a:gd name="T8" fmla="*/ 1619 w 3239"/>
                <a:gd name="T9" fmla="*/ 3241 h 3241"/>
              </a:gdLst>
              <a:ahLst/>
              <a:cxnLst>
                <a:cxn ang="0">
                  <a:pos x="T0" y="T1"/>
                </a:cxn>
                <a:cxn ang="0">
                  <a:pos x="T2" y="T3"/>
                </a:cxn>
                <a:cxn ang="0">
                  <a:pos x="T4" y="T5"/>
                </a:cxn>
                <a:cxn ang="0">
                  <a:pos x="T6" y="T7"/>
                </a:cxn>
                <a:cxn ang="0">
                  <a:pos x="T8" y="T9"/>
                </a:cxn>
              </a:cxnLst>
              <a:rect l="0" t="0" r="r" b="b"/>
              <a:pathLst>
                <a:path w="3239" h="3241">
                  <a:moveTo>
                    <a:pt x="1619" y="3241"/>
                  </a:moveTo>
                  <a:lnTo>
                    <a:pt x="0" y="1620"/>
                  </a:lnTo>
                  <a:lnTo>
                    <a:pt x="1619" y="0"/>
                  </a:lnTo>
                  <a:lnTo>
                    <a:pt x="3239" y="1620"/>
                  </a:lnTo>
                  <a:lnTo>
                    <a:pt x="1619" y="3241"/>
                  </a:lnTo>
                  <a:close/>
                </a:path>
              </a:pathLst>
            </a:custGeom>
            <a:solidFill>
              <a:schemeClr val="tx1">
                <a:lumMod val="65000"/>
                <a:lumOff val="35000"/>
              </a:schemeClr>
            </a:solidFill>
            <a:ln>
              <a:noFill/>
            </a:ln>
          </p:spPr>
          <p:txBody>
            <a:bodyPr vert="horz" wrap="square" lIns="91440" tIns="45720" rIns="91440" bIns="45720" numCol="1" anchor="t" anchorCtr="0" compatLnSpc="1"/>
            <a:lstStyle/>
            <a:p>
              <a:endParaRPr lang="zh-CN" altLang="en-US"/>
            </a:p>
          </p:txBody>
        </p:sp>
      </p:grpSp>
      <p:pic>
        <p:nvPicPr>
          <p:cNvPr id="1026" name="Picture 2" descr="https://gss1.bdstatic.com/9vo3dSag_xI4khGkpoWK1HF6hhy/baike/w%3D268/sign=e87bb60fb1fd5266a72b3b1293199799/eac4b74543a98226a64c91c38d82b9014b90eb41.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615487" y="4489250"/>
            <a:ext cx="1905000" cy="1885950"/>
          </a:xfrm>
          <a:prstGeom prst="rect">
            <a:avLst/>
          </a:prstGeom>
          <a:noFill/>
          <a:extLst>
            <a:ext uri="{909E8E84-426E-40DD-AFC4-6F175D3DCCD1}">
              <a14:hiddenFill xmlns:a14="http://schemas.microsoft.com/office/drawing/2010/main">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 calcmode="lin" valueType="num">
                                          <p:cBhvr>
                                            <p:cTn id="7" dur="500" fill="hold"/>
                                            <p:tgtEl>
                                              <p:spTgt spid="125"/>
                                            </p:tgtEl>
                                            <p:attrNameLst>
                                              <p:attrName>ppt_w</p:attrName>
                                            </p:attrNameLst>
                                          </p:cBhvr>
                                          <p:tavLst>
                                            <p:tav tm="0">
                                              <p:val>
                                                <p:fltVal val="0"/>
                                              </p:val>
                                            </p:tav>
                                            <p:tav tm="100000">
                                              <p:val>
                                                <p:strVal val="#ppt_w"/>
                                              </p:val>
                                            </p:tav>
                                          </p:tavLst>
                                        </p:anim>
                                        <p:anim calcmode="lin" valueType="num">
                                          <p:cBhvr>
                                            <p:cTn id="8" dur="500" fill="hold"/>
                                            <p:tgtEl>
                                              <p:spTgt spid="125"/>
                                            </p:tgtEl>
                                            <p:attrNameLst>
                                              <p:attrName>ppt_h</p:attrName>
                                            </p:attrNameLst>
                                          </p:cBhvr>
                                          <p:tavLst>
                                            <p:tav tm="0">
                                              <p:val>
                                                <p:fltVal val="0"/>
                                              </p:val>
                                            </p:tav>
                                            <p:tav tm="100000">
                                              <p:val>
                                                <p:strVal val="#ppt_h"/>
                                              </p:val>
                                            </p:tav>
                                          </p:tavLst>
                                        </p:anim>
                                        <p:animEffect transition="in" filter="fade">
                                          <p:cBhvr>
                                            <p:cTn id="9" dur="500"/>
                                            <p:tgtEl>
                                              <p:spTgt spid="125"/>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27"/>
                                            </p:tgtEl>
                                            <p:attrNameLst>
                                              <p:attrName>style.visibility</p:attrName>
                                            </p:attrNameLst>
                                          </p:cBhvr>
                                          <p:to>
                                            <p:strVal val="visible"/>
                                          </p:to>
                                        </p:set>
                                        <p:anim calcmode="lin" valueType="num">
                                          <p:cBhvr>
                                            <p:cTn id="13" dur="500" fill="hold"/>
                                            <p:tgtEl>
                                              <p:spTgt spid="127"/>
                                            </p:tgtEl>
                                            <p:attrNameLst>
                                              <p:attrName>ppt_w</p:attrName>
                                            </p:attrNameLst>
                                          </p:cBhvr>
                                          <p:tavLst>
                                            <p:tav tm="0">
                                              <p:val>
                                                <p:fltVal val="0"/>
                                              </p:val>
                                            </p:tav>
                                            <p:tav tm="100000">
                                              <p:val>
                                                <p:strVal val="#ppt_w"/>
                                              </p:val>
                                            </p:tav>
                                          </p:tavLst>
                                        </p:anim>
                                        <p:anim calcmode="lin" valueType="num">
                                          <p:cBhvr>
                                            <p:cTn id="14" dur="500" fill="hold"/>
                                            <p:tgtEl>
                                              <p:spTgt spid="127"/>
                                            </p:tgtEl>
                                            <p:attrNameLst>
                                              <p:attrName>ppt_h</p:attrName>
                                            </p:attrNameLst>
                                          </p:cBhvr>
                                          <p:tavLst>
                                            <p:tav tm="0">
                                              <p:val>
                                                <p:fltVal val="0"/>
                                              </p:val>
                                            </p:tav>
                                            <p:tav tm="100000">
                                              <p:val>
                                                <p:strVal val="#ppt_h"/>
                                              </p:val>
                                            </p:tav>
                                          </p:tavLst>
                                        </p:anim>
                                        <p:animEffect transition="in" filter="fade">
                                          <p:cBhvr>
                                            <p:cTn id="15" dur="500"/>
                                            <p:tgtEl>
                                              <p:spTgt spid="127"/>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26"/>
                                            </p:tgtEl>
                                            <p:attrNameLst>
                                              <p:attrName>style.visibility</p:attrName>
                                            </p:attrNameLst>
                                          </p:cBhvr>
                                          <p:to>
                                            <p:strVal val="visible"/>
                                          </p:to>
                                        </p:set>
                                        <p:anim calcmode="lin" valueType="num">
                                          <p:cBhvr>
                                            <p:cTn id="19" dur="500" fill="hold"/>
                                            <p:tgtEl>
                                              <p:spTgt spid="126"/>
                                            </p:tgtEl>
                                            <p:attrNameLst>
                                              <p:attrName>ppt_w</p:attrName>
                                            </p:attrNameLst>
                                          </p:cBhvr>
                                          <p:tavLst>
                                            <p:tav tm="0">
                                              <p:val>
                                                <p:fltVal val="0"/>
                                              </p:val>
                                            </p:tav>
                                            <p:tav tm="100000">
                                              <p:val>
                                                <p:strVal val="#ppt_w"/>
                                              </p:val>
                                            </p:tav>
                                          </p:tavLst>
                                        </p:anim>
                                        <p:anim calcmode="lin" valueType="num">
                                          <p:cBhvr>
                                            <p:cTn id="20" dur="500" fill="hold"/>
                                            <p:tgtEl>
                                              <p:spTgt spid="126"/>
                                            </p:tgtEl>
                                            <p:attrNameLst>
                                              <p:attrName>ppt_h</p:attrName>
                                            </p:attrNameLst>
                                          </p:cBhvr>
                                          <p:tavLst>
                                            <p:tav tm="0">
                                              <p:val>
                                                <p:fltVal val="0"/>
                                              </p:val>
                                            </p:tav>
                                            <p:tav tm="100000">
                                              <p:val>
                                                <p:strVal val="#ppt_h"/>
                                              </p:val>
                                            </p:tav>
                                          </p:tavLst>
                                        </p:anim>
                                        <p:animEffect transition="in" filter="fade">
                                          <p:cBhvr>
                                            <p:cTn id="21" dur="500"/>
                                            <p:tgtEl>
                                              <p:spTgt spid="126"/>
                                            </p:tgtEl>
                                          </p:cBhvr>
                                        </p:animEffect>
                                      </p:childTnLst>
                                    </p:cTn>
                                  </p:par>
                                  <p:par>
                                    <p:cTn id="22" presetID="2" presetClass="entr" presetSubtype="12" fill="hold" nodeType="withEffect" p14:presetBounceEnd="44000">
                                      <p:stCondLst>
                                        <p:cond delay="0"/>
                                      </p:stCondLst>
                                      <p:childTnLst>
                                        <p:set>
                                          <p:cBhvr>
                                            <p:cTn id="23" dur="1" fill="hold">
                                              <p:stCondLst>
                                                <p:cond delay="0"/>
                                              </p:stCondLst>
                                            </p:cTn>
                                            <p:tgtEl>
                                              <p:spTgt spid="128"/>
                                            </p:tgtEl>
                                            <p:attrNameLst>
                                              <p:attrName>style.visibility</p:attrName>
                                            </p:attrNameLst>
                                          </p:cBhvr>
                                          <p:to>
                                            <p:strVal val="visible"/>
                                          </p:to>
                                        </p:set>
                                        <p:anim calcmode="lin" valueType="num" p14:bounceEnd="44000">
                                          <p:cBhvr additive="base">
                                            <p:cTn id="24" dur="1000" fill="hold"/>
                                            <p:tgtEl>
                                              <p:spTgt spid="128"/>
                                            </p:tgtEl>
                                            <p:attrNameLst>
                                              <p:attrName>ppt_x</p:attrName>
                                            </p:attrNameLst>
                                          </p:cBhvr>
                                          <p:tavLst>
                                            <p:tav tm="0">
                                              <p:val>
                                                <p:strVal val="0-#ppt_w/2"/>
                                              </p:val>
                                            </p:tav>
                                            <p:tav tm="100000">
                                              <p:val>
                                                <p:strVal val="#ppt_x"/>
                                              </p:val>
                                            </p:tav>
                                          </p:tavLst>
                                        </p:anim>
                                        <p:anim calcmode="lin" valueType="num" p14:bounceEnd="44000">
                                          <p:cBhvr additive="base">
                                            <p:cTn id="25" dur="1000" fill="hold"/>
                                            <p:tgtEl>
                                              <p:spTgt spid="128"/>
                                            </p:tgtEl>
                                            <p:attrNameLst>
                                              <p:attrName>ppt_y</p:attrName>
                                            </p:attrNameLst>
                                          </p:cBhvr>
                                          <p:tavLst>
                                            <p:tav tm="0">
                                              <p:val>
                                                <p:strVal val="1+#ppt_h/2"/>
                                              </p:val>
                                            </p:tav>
                                            <p:tav tm="100000">
                                              <p:val>
                                                <p:strVal val="#ppt_y"/>
                                              </p:val>
                                            </p:tav>
                                          </p:tavLst>
                                        </p:anim>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133"/>
                                            </p:tgtEl>
                                            <p:attrNameLst>
                                              <p:attrName>style.visibility</p:attrName>
                                            </p:attrNameLst>
                                          </p:cBhvr>
                                          <p:to>
                                            <p:strVal val="visible"/>
                                          </p:to>
                                        </p:set>
                                        <p:animEffect transition="in" filter="fade">
                                          <p:cBhvr>
                                            <p:cTn id="29"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bldLvl="0" animBg="1"/>
          <p:bldP spid="125" grpId="0" bldLvl="0" animBg="1"/>
          <p:bldP spid="126" grpId="0" bldLvl="0" animBg="1"/>
          <p:bldP spid="127"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 calcmode="lin" valueType="num">
                                          <p:cBhvr>
                                            <p:cTn id="7" dur="500" fill="hold"/>
                                            <p:tgtEl>
                                              <p:spTgt spid="125"/>
                                            </p:tgtEl>
                                            <p:attrNameLst>
                                              <p:attrName>ppt_w</p:attrName>
                                            </p:attrNameLst>
                                          </p:cBhvr>
                                          <p:tavLst>
                                            <p:tav tm="0">
                                              <p:val>
                                                <p:fltVal val="0"/>
                                              </p:val>
                                            </p:tav>
                                            <p:tav tm="100000">
                                              <p:val>
                                                <p:strVal val="#ppt_w"/>
                                              </p:val>
                                            </p:tav>
                                          </p:tavLst>
                                        </p:anim>
                                        <p:anim calcmode="lin" valueType="num">
                                          <p:cBhvr>
                                            <p:cTn id="8" dur="500" fill="hold"/>
                                            <p:tgtEl>
                                              <p:spTgt spid="125"/>
                                            </p:tgtEl>
                                            <p:attrNameLst>
                                              <p:attrName>ppt_h</p:attrName>
                                            </p:attrNameLst>
                                          </p:cBhvr>
                                          <p:tavLst>
                                            <p:tav tm="0">
                                              <p:val>
                                                <p:fltVal val="0"/>
                                              </p:val>
                                            </p:tav>
                                            <p:tav tm="100000">
                                              <p:val>
                                                <p:strVal val="#ppt_h"/>
                                              </p:val>
                                            </p:tav>
                                          </p:tavLst>
                                        </p:anim>
                                        <p:animEffect transition="in" filter="fade">
                                          <p:cBhvr>
                                            <p:cTn id="9" dur="500"/>
                                            <p:tgtEl>
                                              <p:spTgt spid="125"/>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27"/>
                                            </p:tgtEl>
                                            <p:attrNameLst>
                                              <p:attrName>style.visibility</p:attrName>
                                            </p:attrNameLst>
                                          </p:cBhvr>
                                          <p:to>
                                            <p:strVal val="visible"/>
                                          </p:to>
                                        </p:set>
                                        <p:anim calcmode="lin" valueType="num">
                                          <p:cBhvr>
                                            <p:cTn id="13" dur="500" fill="hold"/>
                                            <p:tgtEl>
                                              <p:spTgt spid="127"/>
                                            </p:tgtEl>
                                            <p:attrNameLst>
                                              <p:attrName>ppt_w</p:attrName>
                                            </p:attrNameLst>
                                          </p:cBhvr>
                                          <p:tavLst>
                                            <p:tav tm="0">
                                              <p:val>
                                                <p:fltVal val="0"/>
                                              </p:val>
                                            </p:tav>
                                            <p:tav tm="100000">
                                              <p:val>
                                                <p:strVal val="#ppt_w"/>
                                              </p:val>
                                            </p:tav>
                                          </p:tavLst>
                                        </p:anim>
                                        <p:anim calcmode="lin" valueType="num">
                                          <p:cBhvr>
                                            <p:cTn id="14" dur="500" fill="hold"/>
                                            <p:tgtEl>
                                              <p:spTgt spid="127"/>
                                            </p:tgtEl>
                                            <p:attrNameLst>
                                              <p:attrName>ppt_h</p:attrName>
                                            </p:attrNameLst>
                                          </p:cBhvr>
                                          <p:tavLst>
                                            <p:tav tm="0">
                                              <p:val>
                                                <p:fltVal val="0"/>
                                              </p:val>
                                            </p:tav>
                                            <p:tav tm="100000">
                                              <p:val>
                                                <p:strVal val="#ppt_h"/>
                                              </p:val>
                                            </p:tav>
                                          </p:tavLst>
                                        </p:anim>
                                        <p:animEffect transition="in" filter="fade">
                                          <p:cBhvr>
                                            <p:cTn id="15" dur="500"/>
                                            <p:tgtEl>
                                              <p:spTgt spid="127"/>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26"/>
                                            </p:tgtEl>
                                            <p:attrNameLst>
                                              <p:attrName>style.visibility</p:attrName>
                                            </p:attrNameLst>
                                          </p:cBhvr>
                                          <p:to>
                                            <p:strVal val="visible"/>
                                          </p:to>
                                        </p:set>
                                        <p:anim calcmode="lin" valueType="num">
                                          <p:cBhvr>
                                            <p:cTn id="19" dur="500" fill="hold"/>
                                            <p:tgtEl>
                                              <p:spTgt spid="126"/>
                                            </p:tgtEl>
                                            <p:attrNameLst>
                                              <p:attrName>ppt_w</p:attrName>
                                            </p:attrNameLst>
                                          </p:cBhvr>
                                          <p:tavLst>
                                            <p:tav tm="0">
                                              <p:val>
                                                <p:fltVal val="0"/>
                                              </p:val>
                                            </p:tav>
                                            <p:tav tm="100000">
                                              <p:val>
                                                <p:strVal val="#ppt_w"/>
                                              </p:val>
                                            </p:tav>
                                          </p:tavLst>
                                        </p:anim>
                                        <p:anim calcmode="lin" valueType="num">
                                          <p:cBhvr>
                                            <p:cTn id="20" dur="500" fill="hold"/>
                                            <p:tgtEl>
                                              <p:spTgt spid="126"/>
                                            </p:tgtEl>
                                            <p:attrNameLst>
                                              <p:attrName>ppt_h</p:attrName>
                                            </p:attrNameLst>
                                          </p:cBhvr>
                                          <p:tavLst>
                                            <p:tav tm="0">
                                              <p:val>
                                                <p:fltVal val="0"/>
                                              </p:val>
                                            </p:tav>
                                            <p:tav tm="100000">
                                              <p:val>
                                                <p:strVal val="#ppt_h"/>
                                              </p:val>
                                            </p:tav>
                                          </p:tavLst>
                                        </p:anim>
                                        <p:animEffect transition="in" filter="fade">
                                          <p:cBhvr>
                                            <p:cTn id="21" dur="500"/>
                                            <p:tgtEl>
                                              <p:spTgt spid="126"/>
                                            </p:tgtEl>
                                          </p:cBhvr>
                                        </p:animEffect>
                                      </p:childTnLst>
                                    </p:cTn>
                                  </p:par>
                                  <p:par>
                                    <p:cTn id="22" presetID="2" presetClass="entr" presetSubtype="12" fill="hold" nodeType="withEffect">
                                      <p:stCondLst>
                                        <p:cond delay="0"/>
                                      </p:stCondLst>
                                      <p:childTnLst>
                                        <p:set>
                                          <p:cBhvr>
                                            <p:cTn id="23" dur="1" fill="hold">
                                              <p:stCondLst>
                                                <p:cond delay="0"/>
                                              </p:stCondLst>
                                            </p:cTn>
                                            <p:tgtEl>
                                              <p:spTgt spid="128"/>
                                            </p:tgtEl>
                                            <p:attrNameLst>
                                              <p:attrName>style.visibility</p:attrName>
                                            </p:attrNameLst>
                                          </p:cBhvr>
                                          <p:to>
                                            <p:strVal val="visible"/>
                                          </p:to>
                                        </p:set>
                                        <p:anim calcmode="lin" valueType="num">
                                          <p:cBhvr additive="base">
                                            <p:cTn id="24" dur="1000" fill="hold"/>
                                            <p:tgtEl>
                                              <p:spTgt spid="128"/>
                                            </p:tgtEl>
                                            <p:attrNameLst>
                                              <p:attrName>ppt_x</p:attrName>
                                            </p:attrNameLst>
                                          </p:cBhvr>
                                          <p:tavLst>
                                            <p:tav tm="0">
                                              <p:val>
                                                <p:strVal val="0-#ppt_w/2"/>
                                              </p:val>
                                            </p:tav>
                                            <p:tav tm="100000">
                                              <p:val>
                                                <p:strVal val="#ppt_x"/>
                                              </p:val>
                                            </p:tav>
                                          </p:tavLst>
                                        </p:anim>
                                        <p:anim calcmode="lin" valueType="num">
                                          <p:cBhvr additive="base">
                                            <p:cTn id="25" dur="1000" fill="hold"/>
                                            <p:tgtEl>
                                              <p:spTgt spid="128"/>
                                            </p:tgtEl>
                                            <p:attrNameLst>
                                              <p:attrName>ppt_y</p:attrName>
                                            </p:attrNameLst>
                                          </p:cBhvr>
                                          <p:tavLst>
                                            <p:tav tm="0">
                                              <p:val>
                                                <p:strVal val="1+#ppt_h/2"/>
                                              </p:val>
                                            </p:tav>
                                            <p:tav tm="100000">
                                              <p:val>
                                                <p:strVal val="#ppt_y"/>
                                              </p:val>
                                            </p:tav>
                                          </p:tavLst>
                                        </p:anim>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133"/>
                                            </p:tgtEl>
                                            <p:attrNameLst>
                                              <p:attrName>style.visibility</p:attrName>
                                            </p:attrNameLst>
                                          </p:cBhvr>
                                          <p:to>
                                            <p:strVal val="visible"/>
                                          </p:to>
                                        </p:set>
                                        <p:animEffect transition="in" filter="fade">
                                          <p:cBhvr>
                                            <p:cTn id="29"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bldLvl="0" animBg="1"/>
          <p:bldP spid="125" grpId="0" bldLvl="0" animBg="1"/>
          <p:bldP spid="126" grpId="0" bldLvl="0" animBg="1"/>
          <p:bldP spid="127" grpId="0" bldLvl="0" animBg="1"/>
        </p:bldLst>
      </p:timing>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D55F11FF-C66B-41EE-A733-CE70B57942B2}" type="datetime1">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r>
              <a:rPr lang="zh-CN" altLang="en-US"/>
              <a:t>内部资料 请勿外传</a:t>
            </a:r>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F6A78830-5B15-4892-A8D6-1E1F1175707F}" type="datetime1">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r>
              <a:rPr lang="zh-CN" altLang="en-US"/>
              <a:t>内部资料 请勿外传</a:t>
            </a:r>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E1FD4842-C953-4FD7-B324-93253FB0F24D}" type="datetime1">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r>
              <a:rPr lang="zh-CN" altLang="en-US"/>
              <a:t>内部资料 请勿外传</a:t>
            </a:r>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D742B1A-EA93-464D-94BC-6925BB1E99E0}" type="datetime1">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r>
              <a:rPr lang="zh-CN" altLang="en-US"/>
              <a:t>内部资料 请勿外传</a:t>
            </a:r>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0DBD5359-D6A9-4D60-86E3-C05527E7FD15}" type="datetime1">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r>
              <a:rPr lang="zh-CN" altLang="en-US"/>
              <a:t>内部资料 请勿外传</a:t>
            </a:r>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1C27451C-A791-4CA6-B795-E5E29D0C1E26}" type="datetime1">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r>
              <a:rPr lang="zh-CN" altLang="en-US"/>
              <a:t>内部资料 请勿外传</a:t>
            </a:r>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5118F7EB-8B58-4831-8EB1-71604767E0F3}" type="datetime1">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r>
              <a:rPr lang="zh-CN" altLang="en-US"/>
              <a:t>内部资料 请勿外传</a:t>
            </a:r>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39C0E981-3469-4618-AE29-07BB6DB9D8E0}" type="datetime1">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r>
              <a:rPr lang="zh-CN" altLang="en-US"/>
              <a:t>内部资料 请勿外传</a:t>
            </a:r>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1AA43F51-5000-47E9-97D2-E8B8ED6C0879}" type="datetime1">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r>
              <a:rPr lang="zh-CN" altLang="en-US"/>
              <a:t>内部资料 请勿外传</a:t>
            </a:r>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9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9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9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黑体 CN Normal" panose="020B0400000000000000" pitchFamily="34" charset="-122"/>
                <a:ea typeface="思源黑体 CN Normal" panose="020B0400000000000000" pitchFamily="34" charset="-122"/>
                <a:cs typeface="思源黑体 CN Normal" panose="020B0400000000000000" pitchFamily="34" charset="-122"/>
              </a:defRPr>
            </a:lvl1pPr>
          </a:lstStyle>
          <a:p>
            <a:fld id="{948A84CC-4D7C-4127-8D7F-B61C62844744}" type="datetime1">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黑体 CN Normal" panose="020B0400000000000000" pitchFamily="34" charset="-122"/>
                <a:ea typeface="思源黑体 CN Normal" panose="020B0400000000000000" pitchFamily="34" charset="-122"/>
                <a:cs typeface="思源黑体 CN Normal" panose="020B0400000000000000" pitchFamily="34" charset="-122"/>
              </a:defRPr>
            </a:lvl1pPr>
          </a:lstStyle>
          <a:p>
            <a:r>
              <a:rPr lang="zh-CN" altLang="en-US"/>
              <a:t>内部资料 请勿外传</a:t>
            </a: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黑体 CN Normal" panose="020B0400000000000000" pitchFamily="34" charset="-122"/>
                <a:ea typeface="思源黑体 CN Normal" panose="020B0400000000000000" pitchFamily="34" charset="-122"/>
                <a:cs typeface="思源黑体 CN Normal" panose="020B0400000000000000" pitchFamily="34" charset="-122"/>
              </a:defRPr>
            </a:lvl1pPr>
          </a:lstStyle>
          <a:p>
            <a:fld id="{7A7E2475-0E2F-4739-B527-2B73253D28D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tags" Target="../tags/tag6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79.xml"/></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80.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3.xml"/><Relationship Id="rId2" Type="http://schemas.openxmlformats.org/officeDocument/2006/relationships/image" Target="../media/image15.png"/><Relationship Id="rId1" Type="http://schemas.openxmlformats.org/officeDocument/2006/relationships/tags" Target="../tags/tag81.xml"/></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13.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tags" Target="../tags/tag8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8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8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85.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86.xml"/></Relationships>
</file>

<file path=ppt/slides/_rels/slide19.xml.rels><?xml version="1.0" encoding="UTF-8" standalone="yes"?>
<Relationships xmlns="http://schemas.openxmlformats.org/package/2006/relationships"><Relationship Id="rId9" Type="http://schemas.openxmlformats.org/officeDocument/2006/relationships/image" Target="../media/image20.png"/><Relationship Id="rId8" Type="http://schemas.openxmlformats.org/officeDocument/2006/relationships/tags" Target="../tags/tag89.xml"/><Relationship Id="rId7" Type="http://schemas.microsoft.com/office/2007/relationships/media" Target="../media/media2.mp4"/><Relationship Id="rId6" Type="http://schemas.openxmlformats.org/officeDocument/2006/relationships/video" Target="../media/media2.mp4"/><Relationship Id="rId5" Type="http://schemas.openxmlformats.org/officeDocument/2006/relationships/image" Target="../media/image19.png"/><Relationship Id="rId4" Type="http://schemas.openxmlformats.org/officeDocument/2006/relationships/tags" Target="../tags/tag88.xml"/><Relationship Id="rId3" Type="http://schemas.microsoft.com/office/2007/relationships/media" Target="../media/media1.mp4"/><Relationship Id="rId2" Type="http://schemas.openxmlformats.org/officeDocument/2006/relationships/video" Target="../media/media1.mp4"/><Relationship Id="rId11" Type="http://schemas.openxmlformats.org/officeDocument/2006/relationships/notesSlide" Target="../notesSlides/notesSlide19.xml"/><Relationship Id="rId10" Type="http://schemas.openxmlformats.org/officeDocument/2006/relationships/slideLayout" Target="../slideLayouts/slideLayout13.xml"/><Relationship Id="rId1" Type="http://schemas.openxmlformats.org/officeDocument/2006/relationships/tags" Target="../tags/tag8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9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9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68.xml"/></Relationships>
</file>

<file path=ppt/slides/_rels/slide5.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73.xml"/><Relationship Id="rId7" Type="http://schemas.openxmlformats.org/officeDocument/2006/relationships/image" Target="../media/image5.png"/><Relationship Id="rId6" Type="http://schemas.openxmlformats.org/officeDocument/2006/relationships/tags" Target="../tags/tag72.xml"/><Relationship Id="rId5" Type="http://schemas.openxmlformats.org/officeDocument/2006/relationships/image" Target="../media/image4.png"/><Relationship Id="rId4" Type="http://schemas.openxmlformats.org/officeDocument/2006/relationships/tags" Target="../tags/tag71.xml"/><Relationship Id="rId3" Type="http://schemas.openxmlformats.org/officeDocument/2006/relationships/image" Target="../media/image3.png"/><Relationship Id="rId2" Type="http://schemas.openxmlformats.org/officeDocument/2006/relationships/tags" Target="../tags/tag70.xml"/><Relationship Id="rId13" Type="http://schemas.openxmlformats.org/officeDocument/2006/relationships/notesSlide" Target="../notesSlides/notesSlide5.xml"/><Relationship Id="rId12" Type="http://schemas.openxmlformats.org/officeDocument/2006/relationships/slideLayout" Target="../slideLayouts/slideLayout13.xml"/><Relationship Id="rId11" Type="http://schemas.openxmlformats.org/officeDocument/2006/relationships/image" Target="../media/image8.png"/><Relationship Id="rId10" Type="http://schemas.openxmlformats.org/officeDocument/2006/relationships/image" Target="../media/image7.png"/><Relationship Id="rId1" Type="http://schemas.openxmlformats.org/officeDocument/2006/relationships/tags" Target="../tags/tag69.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3.xml"/><Relationship Id="rId2" Type="http://schemas.openxmlformats.org/officeDocument/2006/relationships/image" Target="../media/image9.png"/><Relationship Id="rId1" Type="http://schemas.openxmlformats.org/officeDocument/2006/relationships/tags" Target="../tags/tag7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75.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3.xml"/><Relationship Id="rId2" Type="http://schemas.openxmlformats.org/officeDocument/2006/relationships/tags" Target="../tags/tag77.xml"/><Relationship Id="rId1" Type="http://schemas.openxmlformats.org/officeDocument/2006/relationships/tags" Target="../tags/tag7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7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386330" y="2898775"/>
            <a:ext cx="6957695" cy="775335"/>
          </a:xfrm>
          <a:prstGeom prst="rect">
            <a:avLst/>
          </a:prstGeom>
          <a:noFill/>
        </p:spPr>
        <p:txBody>
          <a:bodyPr wrap="square" rtlCol="0">
            <a:noAutofit/>
          </a:bodyPr>
          <a:lstStyle/>
          <a:p>
            <a:pPr algn="ctr"/>
            <a:r>
              <a:rPr lang="en-US" altLang="zh-CN" sz="3600" b="1" dirty="0">
                <a:solidFill>
                  <a:srgbClr val="A6062E"/>
                </a:solidFill>
                <a:latin typeface="Times New Roman" panose="02020503050405090304" pitchFamily="18" charset="0"/>
                <a:cs typeface="Times New Roman" panose="02020503050405090304" pitchFamily="18" charset="0"/>
              </a:rPr>
              <a:t>Automatic Prompt Engineering </a:t>
            </a:r>
            <a:endParaRPr lang="en-US" altLang="zh-CN" sz="3600" b="1" dirty="0">
              <a:solidFill>
                <a:srgbClr val="A6062E"/>
              </a:solidFill>
              <a:latin typeface="Times New Roman" panose="02020503050405090304" pitchFamily="18" charset="0"/>
              <a:cs typeface="Times New Roman" panose="02020503050405090304" pitchFamily="18" charset="0"/>
            </a:endParaRPr>
          </a:p>
          <a:p>
            <a:pPr algn="ctr"/>
            <a:r>
              <a:rPr lang="en-US" altLang="zh-CN" sz="3600" b="1" dirty="0">
                <a:solidFill>
                  <a:srgbClr val="A6062E"/>
                </a:solidFill>
                <a:latin typeface="Times New Roman" panose="02020503050405090304" pitchFamily="18" charset="0"/>
                <a:cs typeface="Times New Roman" panose="02020503050405090304" pitchFamily="18" charset="0"/>
              </a:rPr>
              <a:t> in LLM Alignment</a:t>
            </a:r>
            <a:endParaRPr lang="en-US" altLang="zh-CN" sz="3600" b="1" dirty="0">
              <a:solidFill>
                <a:srgbClr val="A6062E"/>
              </a:solidFill>
              <a:latin typeface="Times New Roman" panose="02020503050405090304" pitchFamily="18" charset="0"/>
              <a:cs typeface="Times New Roman" panose="02020503050405090304" pitchFamily="18" charset="0"/>
            </a:endParaRPr>
          </a:p>
        </p:txBody>
      </p:sp>
      <p:sp>
        <p:nvSpPr>
          <p:cNvPr id="8" name="文本框 7"/>
          <p:cNvSpPr txBox="1"/>
          <p:nvPr>
            <p:custDataLst>
              <p:tags r:id="rId1"/>
            </p:custDataLst>
          </p:nvPr>
        </p:nvSpPr>
        <p:spPr>
          <a:xfrm>
            <a:off x="4570095" y="4114800"/>
            <a:ext cx="4773930" cy="1046480"/>
          </a:xfrm>
          <a:prstGeom prst="rect">
            <a:avLst/>
          </a:prstGeom>
          <a:noFill/>
        </p:spPr>
        <p:txBody>
          <a:bodyPr wrap="square" rtlCol="0">
            <a:noAutofit/>
          </a:bodyPr>
          <a:p>
            <a:pPr indent="0">
              <a:buFont typeface="Arial" panose="020B0604020202090204" pitchFamily="34" charset="0"/>
              <a:buNone/>
            </a:pPr>
            <a:r>
              <a:rPr lang="zh-CN" altLang="en-US" sz="2400" dirty="0"/>
              <a:t>王卓冉</a:t>
            </a:r>
            <a:r>
              <a:rPr lang="en-US" altLang="zh-CN" sz="2400" dirty="0"/>
              <a:t> 2021201339</a:t>
            </a:r>
            <a:endParaRPr lang="en-US" altLang="zh-CN" sz="2400" dirty="0"/>
          </a:p>
        </p:txBody>
      </p:sp>
    </p:spTree>
  </p:cSld>
  <p:clrMapOvr>
    <a:masterClrMapping/>
  </p:clrMapOvr>
  <mc:AlternateContent xmlns:mc="http://schemas.openxmlformats.org/markup-compatibility/2006">
    <mc:Choice xmlns:p14="http://schemas.microsoft.com/office/powerpoint/2010/main" Requires="p14">
      <p:transition spd="slow" p14:dur="2000" advTm="24742"/>
    </mc:Choice>
    <mc:Fallback>
      <p:transition spd="slow" advTm="2474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76605" y="189230"/>
            <a:ext cx="9760585" cy="583565"/>
          </a:xfrm>
          <a:prstGeom prst="rect">
            <a:avLst/>
          </a:prstGeom>
          <a:noFill/>
        </p:spPr>
        <p:txBody>
          <a:bodyPr wrap="square" rtlCol="0">
            <a:spAutoFit/>
          </a:bodyPr>
          <a:lstStyle/>
          <a:p>
            <a:r>
              <a:rPr lang="zh-CN" altLang="en-US" sz="3200" b="1" dirty="0">
                <a:solidFill>
                  <a:srgbClr val="A6062E"/>
                </a:solidFill>
                <a:latin typeface="Times New Roman" panose="02020503050405090304" pitchFamily="18" charset="0"/>
                <a:cs typeface="Times New Roman" panose="02020503050405090304" pitchFamily="18" charset="0"/>
              </a:rPr>
              <a:t>测试</a:t>
            </a:r>
            <a:r>
              <a:rPr lang="en-US" altLang="zh-CN" sz="3200" b="1" dirty="0">
                <a:solidFill>
                  <a:srgbClr val="A6062E"/>
                </a:solidFill>
                <a:latin typeface="Times New Roman" panose="02020503050405090304" pitchFamily="18" charset="0"/>
                <a:cs typeface="Times New Roman" panose="02020503050405090304" pitchFamily="18" charset="0"/>
              </a:rPr>
              <a:t> </a:t>
            </a:r>
            <a:endParaRPr lang="en-US" altLang="zh-CN" sz="3200" b="1" dirty="0">
              <a:solidFill>
                <a:srgbClr val="A6062E"/>
              </a:solidFill>
              <a:latin typeface="Times New Roman" panose="02020503050405090304" pitchFamily="18" charset="0"/>
              <a:cs typeface="Times New Roman" panose="02020503050405090304" pitchFamily="18" charset="0"/>
            </a:endParaRPr>
          </a:p>
        </p:txBody>
      </p:sp>
      <p:sp>
        <p:nvSpPr>
          <p:cNvPr id="4" name="文本框 3"/>
          <p:cNvSpPr txBox="1"/>
          <p:nvPr>
            <p:custDataLst>
              <p:tags r:id="rId1"/>
            </p:custDataLst>
          </p:nvPr>
        </p:nvSpPr>
        <p:spPr>
          <a:xfrm>
            <a:off x="775970" y="909320"/>
            <a:ext cx="10059670" cy="5948045"/>
          </a:xfrm>
          <a:prstGeom prst="rect">
            <a:avLst/>
          </a:prstGeom>
          <a:noFill/>
        </p:spPr>
        <p:txBody>
          <a:bodyPr wrap="square" rtlCol="0">
            <a:noAutofit/>
          </a:bodyPr>
          <a:p>
            <a:pPr indent="0">
              <a:lnSpc>
                <a:spcPct val="110000"/>
              </a:lnSpc>
              <a:spcBef>
                <a:spcPts val="0"/>
              </a:spcBef>
              <a:spcAft>
                <a:spcPts val="0"/>
              </a:spcAft>
              <a:buFont typeface="Arial" panose="020B0604020202090204" pitchFamily="34" charset="0"/>
              <a:buNone/>
            </a:pPr>
            <a:r>
              <a:rPr lang="zh-CN" altLang="en-US" sz="2400" dirty="0"/>
              <a:t>测试数据：</a:t>
            </a:r>
            <a:endParaRPr lang="zh-CN" altLang="en-US" sz="2400" dirty="0"/>
          </a:p>
          <a:p>
            <a:pPr indent="0">
              <a:lnSpc>
                <a:spcPct val="110000"/>
              </a:lnSpc>
              <a:spcBef>
                <a:spcPts val="0"/>
              </a:spcBef>
              <a:spcAft>
                <a:spcPts val="0"/>
              </a:spcAft>
              <a:buFont typeface="Arial" panose="020B0604020202090204" pitchFamily="34" charset="0"/>
              <a:buNone/>
            </a:pPr>
            <a:r>
              <a:rPr lang="zh-CN" altLang="en-US" sz="2400" dirty="0"/>
              <a:t>- BPO Eval，从[BPO](https://huggingface.co/datasets/THUDM/BPO)划分的test集，共200个样本</a:t>
            </a:r>
            <a:endParaRPr lang="zh-CN" altLang="en-US" sz="2400" dirty="0"/>
          </a:p>
          <a:p>
            <a:pPr indent="0">
              <a:lnSpc>
                <a:spcPct val="110000"/>
              </a:lnSpc>
              <a:spcBef>
                <a:spcPts val="0"/>
              </a:spcBef>
              <a:spcAft>
                <a:spcPts val="0"/>
              </a:spcAft>
              <a:buFont typeface="Arial" panose="020B0604020202090204" pitchFamily="34" charset="0"/>
              <a:buNone/>
            </a:pPr>
            <a:r>
              <a:rPr lang="zh-CN" altLang="en-US" sz="2400" dirty="0"/>
              <a:t>- Dolly Eval，来自[Dolly](https://www.databricks.com/blog/2023/04/12/dolly-first-open-commercially-viable-instruction-tuned-llm)数据集，200个样本</a:t>
            </a:r>
            <a:endParaRPr lang="zh-CN" altLang="en-US" sz="2400" dirty="0"/>
          </a:p>
          <a:p>
            <a:pPr indent="0">
              <a:lnSpc>
                <a:spcPct val="110000"/>
              </a:lnSpc>
              <a:spcBef>
                <a:spcPts val="0"/>
              </a:spcBef>
              <a:spcAft>
                <a:spcPts val="0"/>
              </a:spcAft>
              <a:buFont typeface="Arial" panose="020B0604020202090204" pitchFamily="34" charset="0"/>
              <a:buNone/>
            </a:pPr>
            <a:r>
              <a:rPr lang="zh-CN" altLang="en-US" sz="2400" dirty="0"/>
              <a:t>- Vicuna Eval，来自[Vicuna](https://lmsys.org/blog/2023-03-30-vicuna/)数据集，80个样本</a:t>
            </a:r>
            <a:endParaRPr lang="zh-CN" altLang="en-US" sz="2400" dirty="0"/>
          </a:p>
          <a:p>
            <a:pPr indent="0">
              <a:lnSpc>
                <a:spcPct val="110000"/>
              </a:lnSpc>
              <a:spcBef>
                <a:spcPts val="0"/>
              </a:spcBef>
              <a:spcAft>
                <a:spcPts val="0"/>
              </a:spcAft>
              <a:buFont typeface="Arial" panose="020B0604020202090204" pitchFamily="34" charset="0"/>
              <a:buNone/>
            </a:pPr>
            <a:r>
              <a:rPr lang="zh-CN" altLang="en-US" sz="2400" dirty="0"/>
              <a:t>- Self-Instruct Eval，[Self-Instruct Eval](https://arxiv.org/abs/2304.03277)，252个样本</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slow" p14:dur="2000" advTm="24742"/>
    </mc:Choice>
    <mc:Fallback>
      <p:transition spd="slow" advTm="2474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76605" y="189230"/>
            <a:ext cx="9760585" cy="583565"/>
          </a:xfrm>
          <a:prstGeom prst="rect">
            <a:avLst/>
          </a:prstGeom>
          <a:noFill/>
        </p:spPr>
        <p:txBody>
          <a:bodyPr wrap="square" rtlCol="0">
            <a:spAutoFit/>
          </a:bodyPr>
          <a:lstStyle/>
          <a:p>
            <a:r>
              <a:rPr lang="zh-CN" altLang="en-US" sz="3200" b="1" dirty="0">
                <a:solidFill>
                  <a:srgbClr val="A6062E"/>
                </a:solidFill>
                <a:latin typeface="Times New Roman" panose="02020503050405090304" pitchFamily="18" charset="0"/>
                <a:cs typeface="Times New Roman" panose="02020503050405090304" pitchFamily="18" charset="0"/>
              </a:rPr>
              <a:t>测试</a:t>
            </a:r>
            <a:r>
              <a:rPr lang="en-US" altLang="zh-CN" sz="3200" b="1" dirty="0">
                <a:solidFill>
                  <a:srgbClr val="A6062E"/>
                </a:solidFill>
                <a:latin typeface="Times New Roman" panose="02020503050405090304" pitchFamily="18" charset="0"/>
                <a:cs typeface="Times New Roman" panose="02020503050405090304" pitchFamily="18" charset="0"/>
              </a:rPr>
              <a:t> </a:t>
            </a:r>
            <a:endParaRPr lang="en-US" altLang="zh-CN" sz="3200" b="1" dirty="0">
              <a:solidFill>
                <a:srgbClr val="A6062E"/>
              </a:solidFill>
              <a:latin typeface="Times New Roman" panose="02020503050405090304" pitchFamily="18" charset="0"/>
              <a:cs typeface="Times New Roman" panose="02020503050405090304" pitchFamily="18" charset="0"/>
            </a:endParaRPr>
          </a:p>
        </p:txBody>
      </p:sp>
      <p:pic>
        <p:nvPicPr>
          <p:cNvPr id="2" name="图片 1" descr="llama_gpt_result"/>
          <p:cNvPicPr>
            <a:picLocks noChangeAspect="1"/>
          </p:cNvPicPr>
          <p:nvPr/>
        </p:nvPicPr>
        <p:blipFill>
          <a:blip r:embed="rId1"/>
          <a:stretch>
            <a:fillRect/>
          </a:stretch>
        </p:blipFill>
        <p:spPr>
          <a:xfrm>
            <a:off x="1708150" y="189230"/>
            <a:ext cx="3398520" cy="3083560"/>
          </a:xfrm>
          <a:prstGeom prst="rect">
            <a:avLst/>
          </a:prstGeom>
        </p:spPr>
      </p:pic>
      <p:pic>
        <p:nvPicPr>
          <p:cNvPr id="5" name="图片 4" descr="llama_glm_result"/>
          <p:cNvPicPr>
            <a:picLocks noChangeAspect="1"/>
          </p:cNvPicPr>
          <p:nvPr/>
        </p:nvPicPr>
        <p:blipFill>
          <a:blip r:embed="rId2"/>
          <a:stretch>
            <a:fillRect/>
          </a:stretch>
        </p:blipFill>
        <p:spPr>
          <a:xfrm>
            <a:off x="1673860" y="3583940"/>
            <a:ext cx="3368040" cy="3055620"/>
          </a:xfrm>
          <a:prstGeom prst="rect">
            <a:avLst/>
          </a:prstGeom>
        </p:spPr>
      </p:pic>
      <p:pic>
        <p:nvPicPr>
          <p:cNvPr id="6" name="图片 5" descr="gpt_gpt_result"/>
          <p:cNvPicPr>
            <a:picLocks noChangeAspect="1"/>
          </p:cNvPicPr>
          <p:nvPr/>
        </p:nvPicPr>
        <p:blipFill>
          <a:blip r:embed="rId3"/>
          <a:stretch>
            <a:fillRect/>
          </a:stretch>
        </p:blipFill>
        <p:spPr>
          <a:xfrm>
            <a:off x="5269865" y="189230"/>
            <a:ext cx="3398520" cy="3082925"/>
          </a:xfrm>
          <a:prstGeom prst="rect">
            <a:avLst/>
          </a:prstGeom>
        </p:spPr>
      </p:pic>
      <p:pic>
        <p:nvPicPr>
          <p:cNvPr id="7" name="图片 6" descr="gpt_gpt_result"/>
          <p:cNvPicPr>
            <a:picLocks noChangeAspect="1"/>
          </p:cNvPicPr>
          <p:nvPr/>
        </p:nvPicPr>
        <p:blipFill>
          <a:blip r:embed="rId3"/>
          <a:stretch>
            <a:fillRect/>
          </a:stretch>
        </p:blipFill>
        <p:spPr>
          <a:xfrm>
            <a:off x="5269865" y="3583940"/>
            <a:ext cx="3398520" cy="3083560"/>
          </a:xfrm>
          <a:prstGeom prst="rect">
            <a:avLst/>
          </a:prstGeom>
        </p:spPr>
      </p:pic>
      <p:pic>
        <p:nvPicPr>
          <p:cNvPr id="8" name="图片 7" descr="gpt4_gpt_result"/>
          <p:cNvPicPr>
            <a:picLocks noChangeAspect="1"/>
          </p:cNvPicPr>
          <p:nvPr/>
        </p:nvPicPr>
        <p:blipFill>
          <a:blip r:embed="rId4"/>
          <a:stretch>
            <a:fillRect/>
          </a:stretch>
        </p:blipFill>
        <p:spPr>
          <a:xfrm>
            <a:off x="8668385" y="189230"/>
            <a:ext cx="3398520" cy="3083560"/>
          </a:xfrm>
          <a:prstGeom prst="rect">
            <a:avLst/>
          </a:prstGeom>
        </p:spPr>
      </p:pic>
      <p:pic>
        <p:nvPicPr>
          <p:cNvPr id="9" name="图片 8" descr="gpt4_glm_result"/>
          <p:cNvPicPr>
            <a:picLocks noChangeAspect="1"/>
          </p:cNvPicPr>
          <p:nvPr/>
        </p:nvPicPr>
        <p:blipFill>
          <a:blip r:embed="rId5"/>
          <a:stretch>
            <a:fillRect/>
          </a:stretch>
        </p:blipFill>
        <p:spPr>
          <a:xfrm>
            <a:off x="8668385" y="3583940"/>
            <a:ext cx="3368040" cy="30556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742"/>
    </mc:Choice>
    <mc:Fallback>
      <p:transition spd="slow" advTm="2474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76605" y="189230"/>
            <a:ext cx="9760585" cy="583565"/>
          </a:xfrm>
          <a:prstGeom prst="rect">
            <a:avLst/>
          </a:prstGeom>
          <a:noFill/>
        </p:spPr>
        <p:txBody>
          <a:bodyPr wrap="square" rtlCol="0">
            <a:spAutoFit/>
          </a:bodyPr>
          <a:lstStyle/>
          <a:p>
            <a:r>
              <a:rPr lang="zh-CN" altLang="en-US" sz="3200" b="1" dirty="0">
                <a:solidFill>
                  <a:srgbClr val="A6062E"/>
                </a:solidFill>
                <a:latin typeface="Times New Roman" panose="02020503050405090304" pitchFamily="18" charset="0"/>
                <a:cs typeface="Times New Roman" panose="02020503050405090304" pitchFamily="18" charset="0"/>
              </a:rPr>
              <a:t>测试</a:t>
            </a:r>
            <a:r>
              <a:rPr lang="en-US" altLang="zh-CN" sz="3200" b="1" dirty="0">
                <a:solidFill>
                  <a:srgbClr val="A6062E"/>
                </a:solidFill>
                <a:latin typeface="Times New Roman" panose="02020503050405090304" pitchFamily="18" charset="0"/>
                <a:cs typeface="Times New Roman" panose="02020503050405090304" pitchFamily="18" charset="0"/>
              </a:rPr>
              <a:t> </a:t>
            </a:r>
            <a:endParaRPr lang="en-US" altLang="zh-CN" sz="3200" b="1" dirty="0">
              <a:solidFill>
                <a:srgbClr val="A6062E"/>
              </a:solidFill>
              <a:latin typeface="Times New Roman" panose="02020503050405090304" pitchFamily="18" charset="0"/>
              <a:cs typeface="Times New Roman" panose="02020503050405090304" pitchFamily="18" charset="0"/>
            </a:endParaRPr>
          </a:p>
        </p:txBody>
      </p:sp>
      <p:sp>
        <p:nvSpPr>
          <p:cNvPr id="4" name="文本框 3"/>
          <p:cNvSpPr txBox="1"/>
          <p:nvPr>
            <p:custDataLst>
              <p:tags r:id="rId1"/>
            </p:custDataLst>
          </p:nvPr>
        </p:nvSpPr>
        <p:spPr>
          <a:xfrm>
            <a:off x="775970" y="909320"/>
            <a:ext cx="10059670" cy="5948045"/>
          </a:xfrm>
          <a:prstGeom prst="rect">
            <a:avLst/>
          </a:prstGeom>
          <a:noFill/>
        </p:spPr>
        <p:txBody>
          <a:bodyPr wrap="square" rtlCol="0">
            <a:noAutofit/>
          </a:bodyPr>
          <a:p>
            <a:pPr indent="0">
              <a:lnSpc>
                <a:spcPct val="110000"/>
              </a:lnSpc>
              <a:spcBef>
                <a:spcPts val="0"/>
              </a:spcBef>
              <a:spcAft>
                <a:spcPts val="0"/>
              </a:spcAft>
              <a:buFont typeface="Arial" panose="020B0604020202090204" pitchFamily="34" charset="0"/>
              <a:buNone/>
            </a:pPr>
            <a:r>
              <a:rPr lang="zh-CN" altLang="en-US" sz="2400" dirty="0"/>
              <a:t>在所有实验中，优化后的提示词输出的答案更好（选项B）均多于原始提示词输出的答案更好（选项A），证明经过模型优化后的提示词能够使模型更好地理解用户意图并给出合适的答案，提升了模型的表现。</a:t>
            </a:r>
            <a:endParaRPr lang="zh-CN" altLang="en-US" sz="2400" dirty="0"/>
          </a:p>
          <a:p>
            <a:pPr indent="0">
              <a:lnSpc>
                <a:spcPct val="110000"/>
              </a:lnSpc>
              <a:spcBef>
                <a:spcPts val="0"/>
              </a:spcBef>
              <a:spcAft>
                <a:spcPts val="0"/>
              </a:spcAft>
              <a:buFont typeface="Arial" panose="020B0604020202090204" pitchFamily="34" charset="0"/>
              <a:buNone/>
            </a:pPr>
            <a:endParaRPr lang="zh-CN" altLang="en-US" sz="2400" dirty="0"/>
          </a:p>
          <a:p>
            <a:pPr indent="0">
              <a:lnSpc>
                <a:spcPct val="110000"/>
              </a:lnSpc>
              <a:spcBef>
                <a:spcPts val="0"/>
              </a:spcBef>
              <a:spcAft>
                <a:spcPts val="0"/>
              </a:spcAft>
              <a:buFont typeface="Arial" panose="020B0604020202090204" pitchFamily="34" charset="0"/>
              <a:buNone/>
            </a:pPr>
            <a:r>
              <a:rPr lang="zh-CN" altLang="en-US" sz="2400" dirty="0"/>
              <a:t>对比gpt3.5和gpt4的实验结果，gpt4的实验结果中，平局（选项C）比例远高于gpt3.5，说明更强的模型在处理任务时表现更稳定，即使在提示词不够清晰的情况下，仍然能够给出较好的答案。</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slow" p14:dur="2000" advTm="24742"/>
    </mc:Choice>
    <mc:Fallback>
      <p:transition spd="slow" advTm="2474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76605" y="189230"/>
            <a:ext cx="9760585" cy="583565"/>
          </a:xfrm>
          <a:prstGeom prst="rect">
            <a:avLst/>
          </a:prstGeom>
          <a:noFill/>
        </p:spPr>
        <p:txBody>
          <a:bodyPr wrap="square" rtlCol="0">
            <a:spAutoFit/>
          </a:bodyPr>
          <a:lstStyle/>
          <a:p>
            <a:r>
              <a:rPr lang="en-US" altLang="zh-CN" sz="3200" b="1" dirty="0">
                <a:solidFill>
                  <a:srgbClr val="A6062E"/>
                </a:solidFill>
                <a:latin typeface="Times New Roman" panose="02020503050405090304" pitchFamily="18" charset="0"/>
                <a:cs typeface="Times New Roman" panose="02020503050405090304" pitchFamily="18" charset="0"/>
              </a:rPr>
              <a:t>项目在具身智能领域的应用 </a:t>
            </a:r>
            <a:endParaRPr lang="en-US" altLang="zh-CN" sz="3200" b="1" dirty="0">
              <a:solidFill>
                <a:srgbClr val="A6062E"/>
              </a:solidFill>
              <a:latin typeface="Times New Roman" panose="02020503050405090304" pitchFamily="18" charset="0"/>
              <a:cs typeface="Times New Roman" panose="02020503050405090304" pitchFamily="18" charset="0"/>
            </a:endParaRPr>
          </a:p>
        </p:txBody>
      </p:sp>
      <p:sp>
        <p:nvSpPr>
          <p:cNvPr id="4" name="文本框 3"/>
          <p:cNvSpPr txBox="1"/>
          <p:nvPr>
            <p:custDataLst>
              <p:tags r:id="rId1"/>
            </p:custDataLst>
          </p:nvPr>
        </p:nvSpPr>
        <p:spPr>
          <a:xfrm>
            <a:off x="775970" y="909320"/>
            <a:ext cx="10059670" cy="5948045"/>
          </a:xfrm>
          <a:prstGeom prst="rect">
            <a:avLst/>
          </a:prstGeom>
          <a:noFill/>
        </p:spPr>
        <p:txBody>
          <a:bodyPr wrap="square" rtlCol="0">
            <a:noAutofit/>
          </a:bodyPr>
          <a:p>
            <a:pPr indent="0">
              <a:lnSpc>
                <a:spcPct val="110000"/>
              </a:lnSpc>
              <a:spcBef>
                <a:spcPts val="0"/>
              </a:spcBef>
              <a:spcAft>
                <a:spcPts val="0"/>
              </a:spcAft>
              <a:buFont typeface="Arial" panose="020B0604020202090204" pitchFamily="34" charset="0"/>
              <a:buNone/>
            </a:pPr>
            <a:r>
              <a:rPr lang="zh-CN" altLang="en-US" sz="2400" dirty="0"/>
              <a:t>具身智能将人工智能融入机器人等物理实体，赋予它们感知、学习和与环境动态交互的能力。具身智能端到端大模型则是在具身智能（Embodied Intelligence）的背景下，使用端到端的方法训练和部署大规模模型，以实现从感知到行动的完整解决方案。</a:t>
            </a:r>
            <a:endParaRPr lang="zh-CN" altLang="en-US" sz="2400" dirty="0"/>
          </a:p>
          <a:p>
            <a:pPr indent="0">
              <a:lnSpc>
                <a:spcPct val="110000"/>
              </a:lnSpc>
              <a:spcBef>
                <a:spcPts val="0"/>
              </a:spcBef>
              <a:spcAft>
                <a:spcPts val="0"/>
              </a:spcAft>
              <a:buFont typeface="Arial" panose="020B0604020202090204" pitchFamily="34" charset="0"/>
              <a:buNone/>
            </a:pPr>
            <a:endParaRPr lang="zh-CN" altLang="en-US" sz="2400" dirty="0"/>
          </a:p>
          <a:p>
            <a:pPr indent="0">
              <a:lnSpc>
                <a:spcPct val="110000"/>
              </a:lnSpc>
              <a:spcBef>
                <a:spcPts val="0"/>
              </a:spcBef>
              <a:spcAft>
                <a:spcPts val="0"/>
              </a:spcAft>
              <a:buFont typeface="Arial" panose="020B0604020202090204" pitchFamily="34" charset="0"/>
              <a:buNone/>
            </a:pPr>
            <a:r>
              <a:rPr lang="zh-CN" altLang="en-US" sz="2400" dirty="0"/>
              <a:t>具身智能端到端大模型一般为VLA（Vision-Language-Action）模型，该模型能够同时处理视觉和语言信息，并输出机器人的动作。</a:t>
            </a:r>
            <a:endParaRPr lang="zh-CN" altLang="en-US" sz="2400" dirty="0"/>
          </a:p>
        </p:txBody>
      </p:sp>
      <p:pic>
        <p:nvPicPr>
          <p:cNvPr id="2" name="图片 1" descr="7"/>
          <p:cNvPicPr>
            <a:picLocks noChangeAspect="1"/>
          </p:cNvPicPr>
          <p:nvPr/>
        </p:nvPicPr>
        <p:blipFill>
          <a:blip r:embed="rId2"/>
          <a:stretch>
            <a:fillRect/>
          </a:stretch>
        </p:blipFill>
        <p:spPr>
          <a:xfrm>
            <a:off x="2557145" y="3822700"/>
            <a:ext cx="7295515" cy="28454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742"/>
    </mc:Choice>
    <mc:Fallback>
      <p:transition spd="slow" advTm="24742"/>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76605" y="189230"/>
            <a:ext cx="9760585" cy="583565"/>
          </a:xfrm>
          <a:prstGeom prst="rect">
            <a:avLst/>
          </a:prstGeom>
          <a:noFill/>
        </p:spPr>
        <p:txBody>
          <a:bodyPr wrap="square" rtlCol="0">
            <a:spAutoFit/>
          </a:bodyPr>
          <a:lstStyle/>
          <a:p>
            <a:r>
              <a:rPr lang="en-US" altLang="zh-CN" sz="3200" b="1" dirty="0">
                <a:solidFill>
                  <a:srgbClr val="A6062E"/>
                </a:solidFill>
                <a:latin typeface="Times New Roman" panose="02020503050405090304" pitchFamily="18" charset="0"/>
                <a:cs typeface="Times New Roman" panose="02020503050405090304" pitchFamily="18" charset="0"/>
              </a:rPr>
              <a:t>项目在具身智能领域的应用 </a:t>
            </a:r>
            <a:endParaRPr lang="en-US" altLang="zh-CN" sz="3200" b="1" dirty="0">
              <a:solidFill>
                <a:srgbClr val="A6062E"/>
              </a:solidFill>
              <a:latin typeface="Times New Roman" panose="02020503050405090304" pitchFamily="18" charset="0"/>
              <a:cs typeface="Times New Roman" panose="02020503050405090304" pitchFamily="18" charset="0"/>
            </a:endParaRPr>
          </a:p>
        </p:txBody>
      </p:sp>
      <p:sp>
        <p:nvSpPr>
          <p:cNvPr id="4" name="文本框 3"/>
          <p:cNvSpPr txBox="1"/>
          <p:nvPr>
            <p:custDataLst>
              <p:tags r:id="rId1"/>
            </p:custDataLst>
          </p:nvPr>
        </p:nvSpPr>
        <p:spPr>
          <a:xfrm>
            <a:off x="775970" y="909320"/>
            <a:ext cx="10059670" cy="5948045"/>
          </a:xfrm>
          <a:prstGeom prst="rect">
            <a:avLst/>
          </a:prstGeom>
          <a:noFill/>
        </p:spPr>
        <p:txBody>
          <a:bodyPr wrap="square" rtlCol="0">
            <a:noAutofit/>
          </a:bodyPr>
          <a:p>
            <a:pPr indent="0">
              <a:lnSpc>
                <a:spcPct val="110000"/>
              </a:lnSpc>
              <a:spcBef>
                <a:spcPts val="0"/>
              </a:spcBef>
              <a:spcAft>
                <a:spcPts val="0"/>
              </a:spcAft>
              <a:buFont typeface="Arial" panose="020B0604020202090204" pitchFamily="34" charset="0"/>
              <a:buNone/>
            </a:pPr>
            <a:r>
              <a:rPr lang="zh-CN" altLang="en-US" sz="2400" dirty="0"/>
              <a:t>在具身智能领域，往往一个特定的任务需要大量的数据，数据的差异主要体现在视觉和动作上，语言则是简单的任务描述，以至于语言输入固定且单一，对于模型来说，语言输入的多样性并不高。</a:t>
            </a:r>
            <a:endParaRPr lang="zh-CN" altLang="en-US" sz="2400" dirty="0"/>
          </a:p>
        </p:txBody>
      </p:sp>
      <p:pic>
        <p:nvPicPr>
          <p:cNvPr id="5" name="图片 4" descr="4"/>
          <p:cNvPicPr>
            <a:picLocks noChangeAspect="1"/>
          </p:cNvPicPr>
          <p:nvPr/>
        </p:nvPicPr>
        <p:blipFill>
          <a:blip r:embed="rId2"/>
          <a:stretch>
            <a:fillRect/>
          </a:stretch>
        </p:blipFill>
        <p:spPr>
          <a:xfrm>
            <a:off x="102235" y="2235200"/>
            <a:ext cx="2809240" cy="4365625"/>
          </a:xfrm>
          <a:prstGeom prst="rect">
            <a:avLst/>
          </a:prstGeom>
        </p:spPr>
      </p:pic>
      <p:pic>
        <p:nvPicPr>
          <p:cNvPr id="6" name="图片 5" descr="5"/>
          <p:cNvPicPr>
            <a:picLocks noChangeAspect="1"/>
          </p:cNvPicPr>
          <p:nvPr/>
        </p:nvPicPr>
        <p:blipFill>
          <a:blip r:embed="rId3"/>
          <a:stretch>
            <a:fillRect/>
          </a:stretch>
        </p:blipFill>
        <p:spPr>
          <a:xfrm>
            <a:off x="1605280" y="2858770"/>
            <a:ext cx="6015355" cy="1141095"/>
          </a:xfrm>
          <a:prstGeom prst="rect">
            <a:avLst/>
          </a:prstGeom>
        </p:spPr>
      </p:pic>
      <p:pic>
        <p:nvPicPr>
          <p:cNvPr id="7" name="图片 6" descr="6"/>
          <p:cNvPicPr>
            <a:picLocks noChangeAspect="1"/>
          </p:cNvPicPr>
          <p:nvPr/>
        </p:nvPicPr>
        <p:blipFill>
          <a:blip r:embed="rId4"/>
          <a:stretch>
            <a:fillRect/>
          </a:stretch>
        </p:blipFill>
        <p:spPr>
          <a:xfrm>
            <a:off x="7825740" y="1978660"/>
            <a:ext cx="4130675" cy="49060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742"/>
    </mc:Choice>
    <mc:Fallback>
      <p:transition spd="slow" advTm="24742"/>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76605" y="189230"/>
            <a:ext cx="9760585" cy="583565"/>
          </a:xfrm>
          <a:prstGeom prst="rect">
            <a:avLst/>
          </a:prstGeom>
          <a:noFill/>
        </p:spPr>
        <p:txBody>
          <a:bodyPr wrap="square" rtlCol="0">
            <a:spAutoFit/>
          </a:bodyPr>
          <a:lstStyle/>
          <a:p>
            <a:r>
              <a:rPr lang="en-US" altLang="zh-CN" sz="3200" b="1" dirty="0">
                <a:solidFill>
                  <a:srgbClr val="A6062E"/>
                </a:solidFill>
                <a:latin typeface="Times New Roman" panose="02020503050405090304" pitchFamily="18" charset="0"/>
                <a:cs typeface="Times New Roman" panose="02020503050405090304" pitchFamily="18" charset="0"/>
              </a:rPr>
              <a:t>项目在具身智能领域的应用 </a:t>
            </a:r>
            <a:endParaRPr lang="en-US" altLang="zh-CN" sz="3200" b="1" dirty="0">
              <a:solidFill>
                <a:srgbClr val="A6062E"/>
              </a:solidFill>
              <a:latin typeface="Times New Roman" panose="02020503050405090304" pitchFamily="18" charset="0"/>
              <a:cs typeface="Times New Roman" panose="02020503050405090304" pitchFamily="18" charset="0"/>
            </a:endParaRPr>
          </a:p>
        </p:txBody>
      </p:sp>
      <p:sp>
        <p:nvSpPr>
          <p:cNvPr id="4" name="文本框 3"/>
          <p:cNvSpPr txBox="1"/>
          <p:nvPr>
            <p:custDataLst>
              <p:tags r:id="rId1"/>
            </p:custDataLst>
          </p:nvPr>
        </p:nvSpPr>
        <p:spPr>
          <a:xfrm>
            <a:off x="775970" y="909320"/>
            <a:ext cx="10059670" cy="5948045"/>
          </a:xfrm>
          <a:prstGeom prst="rect">
            <a:avLst/>
          </a:prstGeom>
          <a:noFill/>
        </p:spPr>
        <p:txBody>
          <a:bodyPr wrap="square" rtlCol="0">
            <a:noAutofit/>
          </a:bodyPr>
          <a:p>
            <a:pPr indent="0">
              <a:lnSpc>
                <a:spcPct val="110000"/>
              </a:lnSpc>
              <a:spcBef>
                <a:spcPts val="0"/>
              </a:spcBef>
              <a:spcAft>
                <a:spcPts val="0"/>
              </a:spcAft>
              <a:buFont typeface="Arial" panose="020B0604020202090204" pitchFamily="34" charset="0"/>
              <a:buNone/>
            </a:pPr>
            <a:r>
              <a:rPr lang="zh-CN" altLang="en-US" sz="2400" dirty="0"/>
              <a:t>单一的语言任务导致：</a:t>
            </a:r>
            <a:endParaRPr lang="zh-CN" altLang="en-US" sz="2400" dirty="0"/>
          </a:p>
          <a:p>
            <a:pPr indent="0">
              <a:lnSpc>
                <a:spcPct val="110000"/>
              </a:lnSpc>
              <a:spcBef>
                <a:spcPts val="0"/>
              </a:spcBef>
              <a:spcAft>
                <a:spcPts val="0"/>
              </a:spcAft>
              <a:buFont typeface="Arial" panose="020B0604020202090204" pitchFamily="34" charset="0"/>
              <a:buNone/>
            </a:pPr>
            <a:r>
              <a:rPr lang="zh-CN" altLang="en-US" sz="2400" dirty="0"/>
              <a:t>- 语言对模型的影响过小，模型无法充分利用语言信息，导致模型表现不佳。</a:t>
            </a:r>
            <a:endParaRPr lang="zh-CN" altLang="en-US" sz="2400" dirty="0"/>
          </a:p>
          <a:p>
            <a:pPr indent="0">
              <a:lnSpc>
                <a:spcPct val="110000"/>
              </a:lnSpc>
              <a:spcBef>
                <a:spcPts val="0"/>
              </a:spcBef>
              <a:spcAft>
                <a:spcPts val="0"/>
              </a:spcAft>
              <a:buFont typeface="Arial" panose="020B0604020202090204" pitchFamily="34" charset="0"/>
              <a:buNone/>
            </a:pPr>
            <a:r>
              <a:rPr lang="zh-CN" altLang="en-US" sz="2400" dirty="0"/>
              <a:t>- 任务不变，对任务换个说法，模型无法理解，导致模型表现不佳。</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slow" p14:dur="2000" advTm="24742"/>
    </mc:Choice>
    <mc:Fallback>
      <p:transition spd="slow" advTm="24742"/>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76605" y="189230"/>
            <a:ext cx="9760585" cy="583565"/>
          </a:xfrm>
          <a:prstGeom prst="rect">
            <a:avLst/>
          </a:prstGeom>
          <a:noFill/>
        </p:spPr>
        <p:txBody>
          <a:bodyPr wrap="square" rtlCol="0">
            <a:spAutoFit/>
          </a:bodyPr>
          <a:lstStyle/>
          <a:p>
            <a:r>
              <a:rPr lang="en-US" altLang="zh-CN" sz="3200" b="1" dirty="0">
                <a:solidFill>
                  <a:srgbClr val="A6062E"/>
                </a:solidFill>
                <a:latin typeface="Times New Roman" panose="02020503050405090304" pitchFamily="18" charset="0"/>
                <a:cs typeface="Times New Roman" panose="02020503050405090304" pitchFamily="18" charset="0"/>
              </a:rPr>
              <a:t>项目在具身智能领域的应用 </a:t>
            </a:r>
            <a:endParaRPr lang="en-US" altLang="zh-CN" sz="3200" b="1" dirty="0">
              <a:solidFill>
                <a:srgbClr val="A6062E"/>
              </a:solidFill>
              <a:latin typeface="Times New Roman" panose="02020503050405090304" pitchFamily="18" charset="0"/>
              <a:cs typeface="Times New Roman" panose="02020503050405090304" pitchFamily="18" charset="0"/>
            </a:endParaRPr>
          </a:p>
        </p:txBody>
      </p:sp>
      <p:sp>
        <p:nvSpPr>
          <p:cNvPr id="4" name="文本框 3"/>
          <p:cNvSpPr txBox="1"/>
          <p:nvPr>
            <p:custDataLst>
              <p:tags r:id="rId1"/>
            </p:custDataLst>
          </p:nvPr>
        </p:nvSpPr>
        <p:spPr>
          <a:xfrm>
            <a:off x="328930" y="909320"/>
            <a:ext cx="11287760" cy="5948045"/>
          </a:xfrm>
          <a:prstGeom prst="rect">
            <a:avLst/>
          </a:prstGeom>
          <a:noFill/>
        </p:spPr>
        <p:txBody>
          <a:bodyPr wrap="square" rtlCol="0">
            <a:noAutofit/>
          </a:bodyPr>
          <a:p>
            <a:pPr indent="0">
              <a:lnSpc>
                <a:spcPct val="110000"/>
              </a:lnSpc>
              <a:spcBef>
                <a:spcPts val="0"/>
              </a:spcBef>
              <a:spcAft>
                <a:spcPts val="0"/>
              </a:spcAft>
              <a:buFont typeface="Arial" panose="020B0604020202090204" pitchFamily="34" charset="0"/>
              <a:buNone/>
            </a:pPr>
            <a:r>
              <a:rPr lang="zh-CN" altLang="en-US" sz="2400" dirty="0"/>
              <a:t>将数据划分出测试集，将预测得到的动作序列和</a:t>
            </a:r>
            <a:r>
              <a:rPr lang="en-US" altLang="zh-CN" sz="2400" dirty="0"/>
              <a:t>ground truth</a:t>
            </a:r>
            <a:r>
              <a:rPr lang="zh-CN" altLang="en-US" sz="2400" dirty="0"/>
              <a:t>动作序列进行比较，算出动作的</a:t>
            </a:r>
            <a:r>
              <a:rPr lang="zh-CN" altLang="en-US" sz="2400" dirty="0"/>
              <a:t>准确率；</a:t>
            </a:r>
            <a:endParaRPr lang="zh-CN" altLang="en-US" sz="2400" dirty="0"/>
          </a:p>
          <a:p>
            <a:pPr indent="0">
              <a:lnSpc>
                <a:spcPct val="110000"/>
              </a:lnSpc>
              <a:spcBef>
                <a:spcPts val="0"/>
              </a:spcBef>
              <a:spcAft>
                <a:spcPts val="0"/>
              </a:spcAft>
              <a:buFont typeface="Arial" panose="020B0604020202090204" pitchFamily="34" charset="0"/>
              <a:buNone/>
            </a:pPr>
            <a:endParaRPr lang="zh-CN" altLang="en-US" sz="2400" dirty="0"/>
          </a:p>
          <a:p>
            <a:pPr indent="0">
              <a:lnSpc>
                <a:spcPct val="110000"/>
              </a:lnSpc>
              <a:spcBef>
                <a:spcPts val="0"/>
              </a:spcBef>
              <a:spcAft>
                <a:spcPts val="0"/>
              </a:spcAft>
              <a:buFont typeface="Arial" panose="020B0604020202090204" pitchFamily="34" charset="0"/>
              <a:buNone/>
            </a:pPr>
            <a:r>
              <a:rPr lang="zh-CN" altLang="en-US" sz="2400" dirty="0"/>
              <a:t>训练中包含数据：</a:t>
            </a:r>
            <a:endParaRPr lang="zh-CN" altLang="en-US" sz="2400" dirty="0"/>
          </a:p>
          <a:p>
            <a:pPr indent="0">
              <a:lnSpc>
                <a:spcPct val="110000"/>
              </a:lnSpc>
              <a:spcBef>
                <a:spcPts val="0"/>
              </a:spcBef>
              <a:spcAft>
                <a:spcPts val="0"/>
              </a:spcAft>
              <a:buFont typeface="Arial" panose="020B0604020202090204" pitchFamily="34" charset="0"/>
              <a:buNone/>
            </a:pPr>
            <a:r>
              <a:rPr lang="zh-CN" altLang="en-US" sz="2000" dirty="0"/>
              <a:t>&gt; Put the ball on the blue plate.</a:t>
            </a:r>
            <a:endParaRPr lang="zh-CN" altLang="en-US" sz="2000" dirty="0"/>
          </a:p>
          <a:p>
            <a:pPr indent="0">
              <a:lnSpc>
                <a:spcPct val="110000"/>
              </a:lnSpc>
              <a:spcBef>
                <a:spcPts val="0"/>
              </a:spcBef>
              <a:spcAft>
                <a:spcPts val="0"/>
              </a:spcAft>
              <a:buFont typeface="Arial" panose="020B0604020202090204" pitchFamily="34" charset="0"/>
              <a:buNone/>
            </a:pPr>
            <a:r>
              <a:rPr lang="zh-CN" altLang="en-US" sz="2400" dirty="0"/>
              <a:t>得到的动作准确率为97.35%</a:t>
            </a:r>
            <a:endParaRPr lang="zh-CN" altLang="en-US" sz="2400" dirty="0"/>
          </a:p>
          <a:p>
            <a:pPr indent="0">
              <a:lnSpc>
                <a:spcPct val="110000"/>
              </a:lnSpc>
              <a:spcBef>
                <a:spcPts val="0"/>
              </a:spcBef>
              <a:spcAft>
                <a:spcPts val="0"/>
              </a:spcAft>
              <a:buFont typeface="Arial" panose="020B0604020202090204" pitchFamily="34" charset="0"/>
              <a:buNone/>
            </a:pPr>
            <a:endParaRPr lang="zh-CN" altLang="en-US" sz="2400" dirty="0"/>
          </a:p>
          <a:p>
            <a:pPr indent="0">
              <a:lnSpc>
                <a:spcPct val="110000"/>
              </a:lnSpc>
              <a:spcBef>
                <a:spcPts val="0"/>
              </a:spcBef>
              <a:spcAft>
                <a:spcPts val="0"/>
              </a:spcAft>
              <a:buFont typeface="Arial" panose="020B0604020202090204" pitchFamily="34" charset="0"/>
              <a:buNone/>
            </a:pPr>
            <a:r>
              <a:rPr lang="zh-CN" altLang="en-US" sz="2000" dirty="0"/>
              <a:t>&gt; Pick up the ball and place it on the blue plate.</a:t>
            </a:r>
            <a:endParaRPr lang="zh-CN" altLang="en-US" sz="2000" dirty="0"/>
          </a:p>
          <a:p>
            <a:pPr indent="0">
              <a:lnSpc>
                <a:spcPct val="110000"/>
              </a:lnSpc>
              <a:spcBef>
                <a:spcPts val="0"/>
              </a:spcBef>
              <a:spcAft>
                <a:spcPts val="0"/>
              </a:spcAft>
              <a:buFont typeface="Arial" panose="020B0604020202090204" pitchFamily="34" charset="0"/>
              <a:buNone/>
            </a:pPr>
            <a:r>
              <a:rPr lang="zh-CN" altLang="en-US" sz="2000" dirty="0"/>
              <a:t>&gt; Lift the ball and put it on the blue plate.</a:t>
            </a:r>
            <a:endParaRPr lang="zh-CN" altLang="en-US" sz="2000" dirty="0"/>
          </a:p>
          <a:p>
            <a:pPr indent="0">
              <a:lnSpc>
                <a:spcPct val="110000"/>
              </a:lnSpc>
              <a:spcBef>
                <a:spcPts val="0"/>
              </a:spcBef>
              <a:spcAft>
                <a:spcPts val="0"/>
              </a:spcAft>
              <a:buFont typeface="Arial" panose="020B0604020202090204" pitchFamily="34" charset="0"/>
              <a:buNone/>
            </a:pPr>
            <a:r>
              <a:rPr lang="zh-CN" altLang="en-US" sz="2000" dirty="0"/>
              <a:t>&gt; Move the ball to the blue plate.</a:t>
            </a:r>
            <a:endParaRPr lang="zh-CN" altLang="en-US" sz="2000" dirty="0"/>
          </a:p>
          <a:p>
            <a:pPr indent="0">
              <a:lnSpc>
                <a:spcPct val="110000"/>
              </a:lnSpc>
              <a:spcBef>
                <a:spcPts val="0"/>
              </a:spcBef>
              <a:spcAft>
                <a:spcPts val="0"/>
              </a:spcAft>
              <a:buFont typeface="Arial" panose="020B0604020202090204" pitchFamily="34" charset="0"/>
              <a:buNone/>
            </a:pPr>
            <a:r>
              <a:rPr lang="zh-CN" altLang="en-US" sz="2000" dirty="0"/>
              <a:t>&gt; Take the ball up and lay it on the blue plate.</a:t>
            </a:r>
            <a:endParaRPr lang="zh-CN" altLang="en-US" sz="2000" dirty="0"/>
          </a:p>
          <a:p>
            <a:pPr indent="0">
              <a:lnSpc>
                <a:spcPct val="110000"/>
              </a:lnSpc>
              <a:spcBef>
                <a:spcPts val="0"/>
              </a:spcBef>
              <a:spcAft>
                <a:spcPts val="0"/>
              </a:spcAft>
              <a:buFont typeface="Arial" panose="020B0604020202090204" pitchFamily="34" charset="0"/>
              <a:buNone/>
            </a:pPr>
            <a:r>
              <a:rPr lang="zh-CN" altLang="en-US" sz="2400" dirty="0"/>
              <a:t>得到的动作准确率20.3%</a:t>
            </a:r>
            <a:endParaRPr lang="zh-CN" altLang="en-US" sz="2400" dirty="0"/>
          </a:p>
          <a:p>
            <a:pPr indent="0">
              <a:lnSpc>
                <a:spcPct val="110000"/>
              </a:lnSpc>
              <a:spcBef>
                <a:spcPts val="0"/>
              </a:spcBef>
              <a:spcAft>
                <a:spcPts val="0"/>
              </a:spcAft>
              <a:buFont typeface="Arial" panose="020B0604020202090204" pitchFamily="34" charset="0"/>
              <a:buNone/>
            </a:pP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slow" p14:dur="2000" advTm="24742"/>
    </mc:Choice>
    <mc:Fallback>
      <p:transition spd="slow" advTm="2474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76605" y="189230"/>
            <a:ext cx="9760585" cy="583565"/>
          </a:xfrm>
          <a:prstGeom prst="rect">
            <a:avLst/>
          </a:prstGeom>
          <a:noFill/>
        </p:spPr>
        <p:txBody>
          <a:bodyPr wrap="square" rtlCol="0">
            <a:spAutoFit/>
          </a:bodyPr>
          <a:lstStyle/>
          <a:p>
            <a:r>
              <a:rPr lang="en-US" altLang="zh-CN" sz="3200" b="1" dirty="0">
                <a:solidFill>
                  <a:srgbClr val="A6062E"/>
                </a:solidFill>
                <a:latin typeface="Times New Roman" panose="02020503050405090304" pitchFamily="18" charset="0"/>
                <a:cs typeface="Times New Roman" panose="02020503050405090304" pitchFamily="18" charset="0"/>
              </a:rPr>
              <a:t>将提示词优化模型用于数据增广</a:t>
            </a:r>
            <a:endParaRPr lang="en-US" altLang="zh-CN" sz="3200" b="1" dirty="0">
              <a:solidFill>
                <a:srgbClr val="A6062E"/>
              </a:solidFill>
              <a:latin typeface="Times New Roman" panose="02020503050405090304" pitchFamily="18" charset="0"/>
              <a:cs typeface="Times New Roman" panose="02020503050405090304" pitchFamily="18" charset="0"/>
            </a:endParaRPr>
          </a:p>
        </p:txBody>
      </p:sp>
      <p:sp>
        <p:nvSpPr>
          <p:cNvPr id="4" name="文本框 3"/>
          <p:cNvSpPr txBox="1"/>
          <p:nvPr>
            <p:custDataLst>
              <p:tags r:id="rId1"/>
            </p:custDataLst>
          </p:nvPr>
        </p:nvSpPr>
        <p:spPr>
          <a:xfrm>
            <a:off x="328930" y="909320"/>
            <a:ext cx="11287760" cy="5948045"/>
          </a:xfrm>
          <a:prstGeom prst="rect">
            <a:avLst/>
          </a:prstGeom>
          <a:noFill/>
        </p:spPr>
        <p:txBody>
          <a:bodyPr wrap="square" rtlCol="0">
            <a:noAutofit/>
          </a:bodyPr>
          <a:p>
            <a:pPr indent="0">
              <a:lnSpc>
                <a:spcPct val="110000"/>
              </a:lnSpc>
              <a:spcBef>
                <a:spcPts val="0"/>
              </a:spcBef>
              <a:spcAft>
                <a:spcPts val="0"/>
              </a:spcAft>
              <a:buFont typeface="Arial" panose="020B0604020202090204" pitchFamily="34" charset="0"/>
              <a:buNone/>
            </a:pPr>
            <a:endParaRPr lang="zh-CN" altLang="en-US" sz="2400" dirty="0"/>
          </a:p>
          <a:p>
            <a:pPr indent="0">
              <a:lnSpc>
                <a:spcPct val="110000"/>
              </a:lnSpc>
              <a:spcBef>
                <a:spcPts val="0"/>
              </a:spcBef>
              <a:spcAft>
                <a:spcPts val="0"/>
              </a:spcAft>
              <a:buFont typeface="Arial" panose="020B0604020202090204" pitchFamily="34" charset="0"/>
              <a:buNone/>
            </a:pPr>
            <a:r>
              <a:rPr lang="zh-CN" altLang="en-US" sz="2400" dirty="0"/>
              <a:t>将优化后的提示词作为数据增广的输入，得到新的数据，然后使用新的数据训练具身智能模型。</a:t>
            </a:r>
            <a:endParaRPr lang="zh-CN" altLang="en-US" sz="2400" dirty="0"/>
          </a:p>
          <a:p>
            <a:pPr indent="0">
              <a:lnSpc>
                <a:spcPct val="110000"/>
              </a:lnSpc>
              <a:spcBef>
                <a:spcPts val="0"/>
              </a:spcBef>
              <a:spcAft>
                <a:spcPts val="0"/>
              </a:spcAft>
              <a:buFont typeface="Arial" panose="020B0604020202090204" pitchFamily="34" charset="0"/>
              <a:buNone/>
            </a:pPr>
            <a:r>
              <a:rPr lang="zh-CN" altLang="en-US" sz="2400" dirty="0"/>
              <a:t>新的到模型可以识别更丰富的语言输入，并在更多没见过的语言输入下，模型准确率</a:t>
            </a:r>
            <a:r>
              <a:rPr lang="en-US" altLang="zh-CN" sz="2400" dirty="0"/>
              <a:t>80.3%</a:t>
            </a:r>
            <a:r>
              <a:rPr lang="zh-CN" altLang="en-US" sz="2400" dirty="0"/>
              <a:t>。</a:t>
            </a:r>
            <a:endParaRPr lang="zh-CN" altLang="en-US" sz="2400" dirty="0"/>
          </a:p>
          <a:p>
            <a:pPr indent="0">
              <a:lnSpc>
                <a:spcPct val="110000"/>
              </a:lnSpc>
              <a:spcBef>
                <a:spcPts val="0"/>
              </a:spcBef>
              <a:spcAft>
                <a:spcPts val="0"/>
              </a:spcAft>
              <a:buFont typeface="Arial" panose="020B0604020202090204" pitchFamily="34" charset="0"/>
              <a:buNone/>
            </a:pPr>
            <a:endParaRPr lang="zh-CN" altLang="en-US" sz="2400" dirty="0"/>
          </a:p>
          <a:p>
            <a:pPr indent="0">
              <a:lnSpc>
                <a:spcPct val="110000"/>
              </a:lnSpc>
              <a:spcBef>
                <a:spcPts val="0"/>
              </a:spcBef>
              <a:spcAft>
                <a:spcPts val="0"/>
              </a:spcAft>
              <a:buFont typeface="Arial" panose="020B0604020202090204" pitchFamily="34" charset="0"/>
              <a:buNone/>
            </a:pPr>
            <a:r>
              <a:rPr lang="zh-CN" altLang="en-US" sz="2400" dirty="0">
                <a:sym typeface="+mn-ea"/>
              </a:rPr>
              <a:t>&gt; Put the ball on the blue plate.</a:t>
            </a:r>
            <a:endParaRPr lang="zh-CN" altLang="en-US" sz="2400" dirty="0"/>
          </a:p>
          <a:p>
            <a:pPr indent="0">
              <a:lnSpc>
                <a:spcPct val="110000"/>
              </a:lnSpc>
              <a:spcBef>
                <a:spcPts val="0"/>
              </a:spcBef>
              <a:spcAft>
                <a:spcPts val="0"/>
              </a:spcAft>
              <a:buFont typeface="Arial" panose="020B0604020202090204" pitchFamily="34" charset="0"/>
              <a:buNone/>
            </a:pPr>
            <a:r>
              <a:rPr lang="zh-CN" altLang="en-US" sz="2400" dirty="0"/>
              <a:t>转化</a:t>
            </a:r>
            <a:r>
              <a:rPr lang="zh-CN" altLang="en-US" sz="2400" dirty="0"/>
              <a:t>为：</a:t>
            </a:r>
            <a:endParaRPr lang="zh-CN" altLang="en-US" sz="2400" dirty="0"/>
          </a:p>
          <a:p>
            <a:pPr indent="0">
              <a:lnSpc>
                <a:spcPct val="110000"/>
              </a:lnSpc>
              <a:spcBef>
                <a:spcPts val="0"/>
              </a:spcBef>
              <a:spcAft>
                <a:spcPts val="0"/>
              </a:spcAft>
              <a:buFont typeface="Arial" panose="020B0604020202090204" pitchFamily="34" charset="0"/>
              <a:buNone/>
            </a:pPr>
            <a:r>
              <a:rPr lang="zh-CN" altLang="en-US" sz="2400" dirty="0">
                <a:sym typeface="+mn-ea"/>
              </a:rPr>
              <a:t>&gt; Pick up the ball and place it on the blue plate.</a:t>
            </a:r>
            <a:endParaRPr lang="zh-CN" altLang="en-US" sz="2400" dirty="0"/>
          </a:p>
          <a:p>
            <a:pPr indent="0">
              <a:lnSpc>
                <a:spcPct val="110000"/>
              </a:lnSpc>
              <a:spcBef>
                <a:spcPts val="0"/>
              </a:spcBef>
              <a:spcAft>
                <a:spcPts val="0"/>
              </a:spcAft>
              <a:buFont typeface="Arial" panose="020B0604020202090204" pitchFamily="34" charset="0"/>
              <a:buNone/>
            </a:pPr>
            <a:r>
              <a:rPr lang="zh-CN" altLang="en-US" sz="2400" dirty="0">
                <a:sym typeface="+mn-ea"/>
              </a:rPr>
              <a:t>&gt; Lift the ball and put it on the blue plate.</a:t>
            </a:r>
            <a:endParaRPr lang="zh-CN" altLang="en-US" sz="2400" dirty="0"/>
          </a:p>
          <a:p>
            <a:pPr indent="0">
              <a:lnSpc>
                <a:spcPct val="110000"/>
              </a:lnSpc>
              <a:spcBef>
                <a:spcPts val="0"/>
              </a:spcBef>
              <a:spcAft>
                <a:spcPts val="0"/>
              </a:spcAft>
              <a:buFont typeface="Arial" panose="020B0604020202090204" pitchFamily="34" charset="0"/>
              <a:buNone/>
            </a:pPr>
            <a:r>
              <a:rPr lang="zh-CN" altLang="en-US" sz="2400" dirty="0">
                <a:sym typeface="+mn-ea"/>
              </a:rPr>
              <a:t>&gt; Move the ball to the blue plate.</a:t>
            </a:r>
            <a:endParaRPr lang="zh-CN" altLang="en-US" sz="2400" dirty="0"/>
          </a:p>
          <a:p>
            <a:pPr indent="0">
              <a:lnSpc>
                <a:spcPct val="110000"/>
              </a:lnSpc>
              <a:spcBef>
                <a:spcPts val="0"/>
              </a:spcBef>
              <a:spcAft>
                <a:spcPts val="0"/>
              </a:spcAft>
              <a:buFont typeface="Arial" panose="020B0604020202090204" pitchFamily="34" charset="0"/>
              <a:buNone/>
            </a:pPr>
            <a:r>
              <a:rPr lang="zh-CN" altLang="en-US" sz="2400" dirty="0">
                <a:sym typeface="+mn-ea"/>
              </a:rPr>
              <a:t>&gt; Take the ball up and lay it on the blue plate.</a:t>
            </a:r>
            <a:endParaRPr lang="zh-CN" altLang="en-US" sz="2400" dirty="0"/>
          </a:p>
          <a:p>
            <a:pPr indent="0">
              <a:lnSpc>
                <a:spcPct val="110000"/>
              </a:lnSpc>
              <a:spcBef>
                <a:spcPts val="0"/>
              </a:spcBef>
              <a:spcAft>
                <a:spcPts val="0"/>
              </a:spcAft>
              <a:buFont typeface="Arial" panose="020B0604020202090204" pitchFamily="34" charset="0"/>
              <a:buNone/>
            </a:pP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slow" p14:dur="2000" advTm="24742"/>
    </mc:Choice>
    <mc:Fallback>
      <p:transition spd="slow" advTm="2474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76605" y="189230"/>
            <a:ext cx="9760585" cy="583565"/>
          </a:xfrm>
          <a:prstGeom prst="rect">
            <a:avLst/>
          </a:prstGeom>
          <a:noFill/>
        </p:spPr>
        <p:txBody>
          <a:bodyPr wrap="square" rtlCol="0">
            <a:spAutoFit/>
          </a:bodyPr>
          <a:lstStyle/>
          <a:p>
            <a:r>
              <a:rPr lang="en-US" altLang="zh-CN" sz="3200" b="1" dirty="0">
                <a:solidFill>
                  <a:srgbClr val="A6062E"/>
                </a:solidFill>
                <a:latin typeface="Times New Roman" panose="02020503050405090304" pitchFamily="18" charset="0"/>
                <a:cs typeface="Times New Roman" panose="02020503050405090304" pitchFamily="18" charset="0"/>
              </a:rPr>
              <a:t>将提示词优化模型</a:t>
            </a:r>
            <a:r>
              <a:rPr lang="zh-CN" altLang="en-US" sz="3200" b="1" dirty="0">
                <a:solidFill>
                  <a:srgbClr val="A6062E"/>
                </a:solidFill>
                <a:latin typeface="Times New Roman" panose="02020503050405090304" pitchFamily="18" charset="0"/>
                <a:cs typeface="Times New Roman" panose="02020503050405090304" pitchFamily="18" charset="0"/>
              </a:rPr>
              <a:t>作为具身模型的</a:t>
            </a:r>
            <a:r>
              <a:rPr lang="zh-CN" altLang="en-US" sz="3200" b="1" dirty="0">
                <a:solidFill>
                  <a:srgbClr val="A6062E"/>
                </a:solidFill>
                <a:latin typeface="Times New Roman" panose="02020503050405090304" pitchFamily="18" charset="0"/>
                <a:cs typeface="Times New Roman" panose="02020503050405090304" pitchFamily="18" charset="0"/>
              </a:rPr>
              <a:t>模块</a:t>
            </a:r>
            <a:endParaRPr lang="zh-CN" altLang="en-US" sz="3200" b="1" dirty="0">
              <a:solidFill>
                <a:srgbClr val="A6062E"/>
              </a:solidFill>
              <a:latin typeface="Times New Roman" panose="02020503050405090304" pitchFamily="18" charset="0"/>
              <a:cs typeface="Times New Roman" panose="02020503050405090304" pitchFamily="18" charset="0"/>
            </a:endParaRPr>
          </a:p>
        </p:txBody>
      </p:sp>
      <p:sp>
        <p:nvSpPr>
          <p:cNvPr id="4" name="文本框 3"/>
          <p:cNvSpPr txBox="1"/>
          <p:nvPr>
            <p:custDataLst>
              <p:tags r:id="rId1"/>
            </p:custDataLst>
          </p:nvPr>
        </p:nvSpPr>
        <p:spPr>
          <a:xfrm>
            <a:off x="328930" y="909320"/>
            <a:ext cx="11287760" cy="5948045"/>
          </a:xfrm>
          <a:prstGeom prst="rect">
            <a:avLst/>
          </a:prstGeom>
          <a:noFill/>
        </p:spPr>
        <p:txBody>
          <a:bodyPr wrap="square" rtlCol="0">
            <a:noAutofit/>
          </a:bodyPr>
          <a:p>
            <a:pPr indent="0">
              <a:lnSpc>
                <a:spcPct val="110000"/>
              </a:lnSpc>
              <a:spcBef>
                <a:spcPts val="0"/>
              </a:spcBef>
              <a:spcAft>
                <a:spcPts val="0"/>
              </a:spcAft>
              <a:buFont typeface="Arial" panose="020B0604020202090204" pitchFamily="34" charset="0"/>
              <a:buNone/>
            </a:pPr>
            <a:endParaRPr lang="zh-CN" altLang="en-US" sz="2400" dirty="0"/>
          </a:p>
          <a:p>
            <a:pPr indent="0">
              <a:lnSpc>
                <a:spcPct val="110000"/>
              </a:lnSpc>
              <a:spcBef>
                <a:spcPts val="0"/>
              </a:spcBef>
              <a:spcAft>
                <a:spcPts val="0"/>
              </a:spcAft>
              <a:buFont typeface="Arial" panose="020B0604020202090204" pitchFamily="34" charset="0"/>
              <a:buNone/>
            </a:pPr>
            <a:r>
              <a:rPr lang="zh-CN" altLang="en-US" sz="2400" dirty="0"/>
              <a:t>构造了200条具身相关的数据加入提示词优化模型的训练数据，输入各式各样的自然语言指令，输出为具身模型可识别的自然语言指令，对提示词优化模型进行训练。</a:t>
            </a:r>
            <a:endParaRPr lang="zh-CN" altLang="en-US" sz="2400" dirty="0"/>
          </a:p>
          <a:p>
            <a:pPr indent="0">
              <a:lnSpc>
                <a:spcPct val="110000"/>
              </a:lnSpc>
              <a:spcBef>
                <a:spcPts val="0"/>
              </a:spcBef>
              <a:spcAft>
                <a:spcPts val="0"/>
              </a:spcAft>
              <a:buFont typeface="Arial" panose="020B0604020202090204" pitchFamily="34" charset="0"/>
              <a:buNone/>
            </a:pPr>
            <a:endParaRPr lang="zh-CN" altLang="en-US" sz="2400" dirty="0"/>
          </a:p>
          <a:p>
            <a:pPr indent="0">
              <a:lnSpc>
                <a:spcPct val="110000"/>
              </a:lnSpc>
              <a:spcBef>
                <a:spcPts val="0"/>
              </a:spcBef>
              <a:spcAft>
                <a:spcPts val="0"/>
              </a:spcAft>
              <a:buFont typeface="Arial" panose="020B0604020202090204" pitchFamily="34" charset="0"/>
              <a:buNone/>
            </a:pPr>
            <a:r>
              <a:rPr lang="zh-CN" altLang="en-US" sz="2400" dirty="0"/>
              <a:t>将提示词优化模型作为具身模型的一个模块，自然语言首先经过提示词优化模块，将多样的自然语言指令输入到模型，模型输出为具身模型可识别的自然语言指令，模型能够识别更丰富的语言输入，并在更多没见过的语言输入下</a:t>
            </a:r>
            <a:r>
              <a:rPr lang="en-US" altLang="zh-CN" sz="2400" dirty="0"/>
              <a:t>，</a:t>
            </a:r>
            <a:r>
              <a:rPr lang="zh-CN" altLang="en-US" sz="2400" dirty="0"/>
              <a:t>准确率</a:t>
            </a:r>
            <a:r>
              <a:rPr lang="en-US" altLang="zh-CN" sz="2400" dirty="0"/>
              <a:t>97%</a:t>
            </a:r>
            <a:r>
              <a:rPr lang="zh-CN" altLang="en-US" sz="2400" dirty="0"/>
              <a:t>。</a:t>
            </a:r>
            <a:endParaRPr lang="zh-CN" altLang="en-US" sz="2400" dirty="0"/>
          </a:p>
          <a:p>
            <a:pPr indent="0">
              <a:lnSpc>
                <a:spcPct val="110000"/>
              </a:lnSpc>
              <a:spcBef>
                <a:spcPts val="0"/>
              </a:spcBef>
              <a:spcAft>
                <a:spcPts val="0"/>
              </a:spcAft>
              <a:buFont typeface="Arial" panose="020B0604020202090204" pitchFamily="34" charset="0"/>
              <a:buNone/>
            </a:pPr>
            <a:endParaRPr lang="zh-CN" altLang="en-US" sz="2400" dirty="0"/>
          </a:p>
          <a:p>
            <a:pPr indent="0">
              <a:lnSpc>
                <a:spcPct val="110000"/>
              </a:lnSpc>
              <a:spcBef>
                <a:spcPts val="0"/>
              </a:spcBef>
              <a:spcAft>
                <a:spcPts val="0"/>
              </a:spcAft>
              <a:buFont typeface="Arial" panose="020B0604020202090204" pitchFamily="34" charset="0"/>
              <a:buNone/>
            </a:pPr>
            <a:r>
              <a:rPr lang="zh-CN" altLang="en-US" sz="2400" dirty="0">
                <a:sym typeface="+mn-ea"/>
              </a:rPr>
              <a:t>&gt; Pick up the ball and place it on the blue plate.</a:t>
            </a:r>
            <a:endParaRPr lang="zh-CN" altLang="en-US" sz="2400" dirty="0"/>
          </a:p>
          <a:p>
            <a:pPr indent="0">
              <a:lnSpc>
                <a:spcPct val="110000"/>
              </a:lnSpc>
              <a:spcBef>
                <a:spcPts val="0"/>
              </a:spcBef>
              <a:spcAft>
                <a:spcPts val="0"/>
              </a:spcAft>
              <a:buFont typeface="Arial" panose="020B0604020202090204" pitchFamily="34" charset="0"/>
              <a:buNone/>
            </a:pPr>
            <a:r>
              <a:rPr lang="zh-CN" altLang="en-US" sz="2400" dirty="0">
                <a:sym typeface="+mn-ea"/>
              </a:rPr>
              <a:t>&gt; Lift the ball and put it on the blue plate.</a:t>
            </a:r>
            <a:endParaRPr lang="zh-CN" altLang="en-US" sz="2400" dirty="0"/>
          </a:p>
          <a:p>
            <a:pPr indent="0">
              <a:lnSpc>
                <a:spcPct val="110000"/>
              </a:lnSpc>
              <a:spcBef>
                <a:spcPts val="0"/>
              </a:spcBef>
              <a:spcAft>
                <a:spcPts val="0"/>
              </a:spcAft>
              <a:buFont typeface="Arial" panose="020B0604020202090204" pitchFamily="34" charset="0"/>
              <a:buNone/>
            </a:pPr>
            <a:r>
              <a:rPr lang="zh-CN" altLang="en-US" sz="2400" dirty="0">
                <a:sym typeface="+mn-ea"/>
              </a:rPr>
              <a:t>&gt; Move the ball to the blue plate.</a:t>
            </a:r>
            <a:endParaRPr lang="zh-CN" altLang="en-US" sz="2400" dirty="0"/>
          </a:p>
          <a:p>
            <a:pPr indent="0">
              <a:lnSpc>
                <a:spcPct val="110000"/>
              </a:lnSpc>
              <a:spcBef>
                <a:spcPts val="0"/>
              </a:spcBef>
              <a:spcAft>
                <a:spcPts val="0"/>
              </a:spcAft>
              <a:buFont typeface="Arial" panose="020B0604020202090204" pitchFamily="34" charset="0"/>
              <a:buNone/>
            </a:pPr>
            <a:r>
              <a:rPr lang="zh-CN" altLang="en-US" sz="2400" dirty="0">
                <a:sym typeface="+mn-ea"/>
              </a:rPr>
              <a:t>&gt; Take the ball up and lay it on the blue plate.</a:t>
            </a:r>
            <a:endParaRPr lang="zh-CN" altLang="en-US" sz="2400" dirty="0">
              <a:sym typeface="+mn-ea"/>
            </a:endParaRPr>
          </a:p>
          <a:p>
            <a:pPr indent="0">
              <a:lnSpc>
                <a:spcPct val="110000"/>
              </a:lnSpc>
              <a:spcBef>
                <a:spcPts val="0"/>
              </a:spcBef>
              <a:spcAft>
                <a:spcPts val="0"/>
              </a:spcAft>
              <a:buFont typeface="Arial" panose="020B0604020202090204" pitchFamily="34" charset="0"/>
              <a:buNone/>
            </a:pPr>
            <a:r>
              <a:rPr lang="zh-CN" altLang="en-US" sz="2400" dirty="0">
                <a:sym typeface="+mn-ea"/>
              </a:rPr>
              <a:t>转化为：</a:t>
            </a:r>
            <a:endParaRPr lang="zh-CN" altLang="en-US" sz="2400" dirty="0">
              <a:sym typeface="+mn-ea"/>
            </a:endParaRPr>
          </a:p>
          <a:p>
            <a:pPr indent="0">
              <a:lnSpc>
                <a:spcPct val="110000"/>
              </a:lnSpc>
              <a:spcBef>
                <a:spcPts val="0"/>
              </a:spcBef>
              <a:spcAft>
                <a:spcPts val="0"/>
              </a:spcAft>
              <a:buFont typeface="Arial" panose="020B0604020202090204" pitchFamily="34" charset="0"/>
              <a:buNone/>
            </a:pPr>
            <a:r>
              <a:rPr lang="zh-CN" altLang="en-US" sz="2400" dirty="0">
                <a:sym typeface="+mn-ea"/>
              </a:rPr>
              <a:t>&gt; Put the ball on the blue plate.</a:t>
            </a:r>
            <a:endParaRPr lang="zh-CN" altLang="en-US" sz="2400" dirty="0"/>
          </a:p>
          <a:p>
            <a:pPr indent="0">
              <a:lnSpc>
                <a:spcPct val="110000"/>
              </a:lnSpc>
              <a:spcBef>
                <a:spcPts val="0"/>
              </a:spcBef>
              <a:spcAft>
                <a:spcPts val="0"/>
              </a:spcAft>
              <a:buFont typeface="Arial" panose="020B0604020202090204" pitchFamily="34" charset="0"/>
              <a:buNone/>
            </a:pPr>
            <a:endParaRPr lang="zh-CN" altLang="en-US" sz="2400" dirty="0"/>
          </a:p>
          <a:p>
            <a:pPr indent="0">
              <a:lnSpc>
                <a:spcPct val="110000"/>
              </a:lnSpc>
              <a:spcBef>
                <a:spcPts val="0"/>
              </a:spcBef>
              <a:spcAft>
                <a:spcPts val="0"/>
              </a:spcAft>
              <a:buFont typeface="Arial" panose="020B0604020202090204" pitchFamily="34" charset="0"/>
              <a:buNone/>
            </a:pP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slow" p14:dur="2000" advTm="24742"/>
    </mc:Choice>
    <mc:Fallback>
      <p:transition spd="slow" advTm="24742"/>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76605" y="189230"/>
            <a:ext cx="9760585" cy="583565"/>
          </a:xfrm>
          <a:prstGeom prst="rect">
            <a:avLst/>
          </a:prstGeom>
          <a:noFill/>
        </p:spPr>
        <p:txBody>
          <a:bodyPr wrap="square" rtlCol="0">
            <a:spAutoFit/>
          </a:bodyPr>
          <a:lstStyle/>
          <a:p>
            <a:r>
              <a:rPr lang="zh-CN" altLang="en-US" sz="3200" b="1" dirty="0">
                <a:solidFill>
                  <a:srgbClr val="A6062E"/>
                </a:solidFill>
                <a:latin typeface="Times New Roman" panose="02020503050405090304" pitchFamily="18" charset="0"/>
                <a:cs typeface="Times New Roman" panose="02020503050405090304" pitchFamily="18" charset="0"/>
              </a:rPr>
              <a:t>真机</a:t>
            </a:r>
            <a:r>
              <a:rPr lang="zh-CN" altLang="en-US" sz="3200" b="1" dirty="0">
                <a:solidFill>
                  <a:srgbClr val="A6062E"/>
                </a:solidFill>
                <a:latin typeface="Times New Roman" panose="02020503050405090304" pitchFamily="18" charset="0"/>
                <a:cs typeface="Times New Roman" panose="02020503050405090304" pitchFamily="18" charset="0"/>
              </a:rPr>
              <a:t>测试</a:t>
            </a:r>
            <a:endParaRPr lang="zh-CN" altLang="en-US" sz="3200" b="1" dirty="0">
              <a:solidFill>
                <a:srgbClr val="A6062E"/>
              </a:solidFill>
              <a:latin typeface="Times New Roman" panose="02020503050405090304" pitchFamily="18" charset="0"/>
              <a:cs typeface="Times New Roman" panose="02020503050405090304" pitchFamily="18" charset="0"/>
            </a:endParaRPr>
          </a:p>
        </p:txBody>
      </p:sp>
      <p:sp>
        <p:nvSpPr>
          <p:cNvPr id="4" name="文本框 3"/>
          <p:cNvSpPr txBox="1"/>
          <p:nvPr>
            <p:custDataLst>
              <p:tags r:id="rId1"/>
            </p:custDataLst>
          </p:nvPr>
        </p:nvSpPr>
        <p:spPr>
          <a:xfrm>
            <a:off x="328930" y="909320"/>
            <a:ext cx="11287760" cy="5948045"/>
          </a:xfrm>
          <a:prstGeom prst="rect">
            <a:avLst/>
          </a:prstGeom>
          <a:noFill/>
        </p:spPr>
        <p:txBody>
          <a:bodyPr wrap="square" rtlCol="0">
            <a:noAutofit/>
          </a:bodyPr>
          <a:p>
            <a:pPr indent="0">
              <a:lnSpc>
                <a:spcPct val="110000"/>
              </a:lnSpc>
              <a:spcBef>
                <a:spcPts val="0"/>
              </a:spcBef>
              <a:spcAft>
                <a:spcPts val="0"/>
              </a:spcAft>
              <a:buFont typeface="Arial" panose="020B0604020202090204" pitchFamily="34" charset="0"/>
              <a:buNone/>
            </a:pPr>
            <a:endParaRPr lang="zh-CN" altLang="en-US" sz="2400" dirty="0"/>
          </a:p>
          <a:p>
            <a:pPr indent="0">
              <a:lnSpc>
                <a:spcPct val="110000"/>
              </a:lnSpc>
              <a:spcBef>
                <a:spcPts val="0"/>
              </a:spcBef>
              <a:spcAft>
                <a:spcPts val="0"/>
              </a:spcAft>
              <a:buFont typeface="Arial" panose="020B0604020202090204" pitchFamily="34" charset="0"/>
              <a:buNone/>
            </a:pPr>
            <a:endParaRPr lang="zh-CN" altLang="en-US" sz="2400" dirty="0"/>
          </a:p>
        </p:txBody>
      </p:sp>
      <p:pic>
        <p:nvPicPr>
          <p:cNvPr id="5" name="我的影片 5">
            <a:hlinkClick r:id="" action="ppaction://media"/>
          </p:cNvPr>
          <p:cNvPicPr/>
          <p:nvPr>
            <a:videoFile r:link="rId2"/>
            <p:extLst>
              <p:ext uri="{DAA4B4D4-6D71-4841-9C94-3DE7FCFB9230}">
                <p14:media xmlns:p14="http://schemas.microsoft.com/office/powerpoint/2010/main" r:embed="rId3"/>
              </p:ext>
            </p:extLst>
            <p:custDataLst>
              <p:tags r:id="rId4"/>
            </p:custDataLst>
          </p:nvPr>
        </p:nvPicPr>
        <p:blipFill>
          <a:blip r:embed="rId5"/>
          <a:stretch>
            <a:fillRect/>
          </a:stretch>
        </p:blipFill>
        <p:spPr>
          <a:xfrm>
            <a:off x="217170" y="2158365"/>
            <a:ext cx="5882640" cy="3173095"/>
          </a:xfrm>
          <a:prstGeom prst="rect">
            <a:avLst/>
          </a:prstGeom>
        </p:spPr>
      </p:pic>
      <p:pic>
        <p:nvPicPr>
          <p:cNvPr id="6" name="我的影片 6">
            <a:hlinkClick r:id="" action="ppaction://media"/>
          </p:cNvPr>
          <p:cNvPicPr/>
          <p:nvPr>
            <a:videoFile r:link="rId6"/>
            <p:extLst>
              <p:ext uri="{DAA4B4D4-6D71-4841-9C94-3DE7FCFB9230}">
                <p14:media xmlns:p14="http://schemas.microsoft.com/office/powerpoint/2010/main" r:embed="rId7"/>
              </p:ext>
            </p:extLst>
            <p:custDataLst>
              <p:tags r:id="rId8"/>
            </p:custDataLst>
          </p:nvPr>
        </p:nvPicPr>
        <p:blipFill>
          <a:blip r:embed="rId9"/>
          <a:stretch>
            <a:fillRect/>
          </a:stretch>
        </p:blipFill>
        <p:spPr>
          <a:xfrm>
            <a:off x="6211570" y="2158365"/>
            <a:ext cx="5882005" cy="31737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742"/>
    </mc:Choice>
    <mc:Fallback>
      <p:transition spd="slow" advTm="24742"/>
    </mc:Fallback>
  </mc:AlternateContent>
  <p:timing>
    <p:tnLst>
      <p:par>
        <p:cTn id="1" dur="indefinite" restart="never" nodeType="tmRoot">
          <p:childTnLst>
            <p:video fullScrn="0">
              <p:cMediaNode>
                <p:cTn id="2" fill="hold" display="1">
                  <p:stCondLst>
                    <p:cond delay="indefinite"/>
                  </p:stCondLst>
                </p:cTn>
                <p:tgtEl>
                  <p:spTgt spid="5"/>
                </p:tgtEl>
              </p:cMediaNode>
            </p:video>
            <p:seq concurrent="1" nextAc="seek">
              <p:cTn id="3" restart="whenNotActive" fill="hold" evtFilter="cancelBubble" nodeType="interactiveSeq">
                <p:stCondLst>
                  <p:cond evt="onClick" delay="0">
                    <p:tgtEl>
                      <p:spTgt spid="5"/>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5"/>
                                        </p:tgtEl>
                                      </p:cBhvr>
                                    </p:cmd>
                                  </p:childTnLst>
                                </p:cTn>
                              </p:par>
                            </p:childTnLst>
                          </p:cTn>
                        </p:par>
                      </p:childTnLst>
                    </p:cTn>
                  </p:par>
                </p:childTnLst>
              </p:cTn>
              <p:nextCondLst>
                <p:cond evt="onClick" delay="0">
                  <p:tgtEl>
                    <p:spTgt spid="5"/>
                  </p:tgtEl>
                </p:cond>
              </p:nextCondLst>
            </p:seq>
            <p:video fullScrn="0">
              <p:cMediaNode>
                <p:cTn id="8" fill="hold" display="1">
                  <p:stCondLst>
                    <p:cond delay="indefinite"/>
                  </p:stCondLst>
                </p:cTn>
                <p:tgtEl>
                  <p:spTgt spid="6"/>
                </p:tgtEl>
              </p:cMediaNode>
            </p:video>
            <p:seq concurrent="1" nextAc="seek">
              <p:cTn id="9" restart="whenNotActive" fill="hold" evtFilter="cancelBubble" nodeType="interactiveSeq">
                <p:stCondLst>
                  <p:cond evt="onClick" delay="0">
                    <p:tgtEl>
                      <p:spTgt spid="6"/>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additive="base">
                                        <p:cTn id="13"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76605" y="189230"/>
            <a:ext cx="7671778" cy="583565"/>
          </a:xfrm>
          <a:prstGeom prst="rect">
            <a:avLst/>
          </a:prstGeom>
          <a:noFill/>
        </p:spPr>
        <p:txBody>
          <a:bodyPr wrap="square" rtlCol="0">
            <a:spAutoFit/>
          </a:bodyPr>
          <a:lstStyle/>
          <a:p>
            <a:r>
              <a:rPr lang="en-US" altLang="zh-CN" sz="3200" b="1" dirty="0">
                <a:solidFill>
                  <a:srgbClr val="A6062E"/>
                </a:solidFill>
                <a:latin typeface="Times New Roman" panose="02020503050405090304" pitchFamily="18" charset="0"/>
                <a:cs typeface="Times New Roman" panose="02020503050405090304" pitchFamily="18" charset="0"/>
              </a:rPr>
              <a:t>Prompt Engineering</a:t>
            </a:r>
            <a:endParaRPr lang="en-US" altLang="zh-CN" sz="3200" b="1" dirty="0">
              <a:solidFill>
                <a:srgbClr val="A6062E"/>
              </a:solidFill>
              <a:latin typeface="Times New Roman" panose="02020503050405090304" pitchFamily="18" charset="0"/>
              <a:cs typeface="Times New Roman" panose="02020503050405090304" pitchFamily="18" charset="0"/>
            </a:endParaRPr>
          </a:p>
        </p:txBody>
      </p:sp>
      <p:sp>
        <p:nvSpPr>
          <p:cNvPr id="2" name="文本框 1"/>
          <p:cNvSpPr txBox="1"/>
          <p:nvPr/>
        </p:nvSpPr>
        <p:spPr>
          <a:xfrm>
            <a:off x="841375" y="1186180"/>
            <a:ext cx="9994265" cy="4404360"/>
          </a:xfrm>
          <a:prstGeom prst="rect">
            <a:avLst/>
          </a:prstGeom>
          <a:noFill/>
        </p:spPr>
        <p:txBody>
          <a:bodyPr wrap="square" rtlCol="0">
            <a:noAutofit/>
          </a:bodyPr>
          <a:lstStyle/>
          <a:p>
            <a:pPr marL="285750" indent="-285750">
              <a:buFont typeface="Arial" panose="020B0604020202090204" pitchFamily="34" charset="0"/>
              <a:buChar char="•"/>
            </a:pPr>
            <a:r>
              <a:rPr lang="zh-CN" altLang="en-US" sz="2400" dirty="0"/>
              <a:t>提示词工程</a:t>
            </a:r>
            <a:r>
              <a:rPr lang="en-US" altLang="zh-CN" sz="2400" dirty="0"/>
              <a:t>（Prompt Engineering）是一种用于自然语言处理（NLP）的技术，旨在通过精心设计的文本输入（prompt），引导大规模语言模型（LLMs）的行为和输出。Prompt Engineering 的核心在于为模型提供明确的指令或示例，使其在特定情境下输出最优解。</a:t>
            </a:r>
            <a:endParaRPr lang="en-US" altLang="zh-CN" sz="2400" dirty="0">
              <a:sym typeface="+mn-ea"/>
            </a:endParaRPr>
          </a:p>
          <a:p>
            <a:pPr marL="285750" indent="-285750">
              <a:buFont typeface="Arial" panose="020B0604020202090204" pitchFamily="34" charset="0"/>
              <a:buChar char="•"/>
            </a:pPr>
            <a:endParaRPr lang="en-US" altLang="zh-CN" sz="2400" dirty="0">
              <a:sym typeface="+mn-ea"/>
            </a:endParaRPr>
          </a:p>
          <a:p>
            <a:pPr marL="285750" indent="-285750">
              <a:buFont typeface="Arial" panose="020B0604020202090204" pitchFamily="34" charset="0"/>
              <a:buChar char="•"/>
            </a:pPr>
            <a:r>
              <a:rPr lang="en-US" altLang="zh-CN" sz="2400" dirty="0"/>
              <a:t>Prompt Engineering是发掘和优化大规模语言模型潜力的关键手段。LLMs已经展示了它们在生成、翻译和推理任务中的强大能力，但其输出质量极大依赖于输入的提示设计。通过合理的提示，模型可以更好地理解用户意图并给出合适的答案，这不仅提升了模型的表现，还可以灵活应对不同的任务场景。</a:t>
            </a:r>
            <a:endParaRPr lang="en-US" altLang="zh-CN" sz="2400" dirty="0"/>
          </a:p>
          <a:p>
            <a:pPr marL="285750" indent="-285750">
              <a:buFont typeface="Arial" panose="020B0604020202090204" pitchFamily="34" charset="0"/>
              <a:buChar char="•"/>
            </a:pPr>
            <a:endParaRPr lang="en-US" altLang="zh-CN" sz="2400" dirty="0"/>
          </a:p>
          <a:p>
            <a:pPr marL="285750" indent="-285750">
              <a:buFont typeface="Arial" panose="020B0604020202090204" pitchFamily="34" charset="0"/>
              <a:buChar char="•"/>
            </a:pPr>
            <a:r>
              <a:rPr sz="2400" dirty="0">
                <a:sym typeface="+mn-ea"/>
              </a:rPr>
              <a:t>自动化提示工程（Automatic Prompt Engineering）通过算法自动生成并优化prompt。</a:t>
            </a:r>
            <a:endParaRPr sz="2400" dirty="0"/>
          </a:p>
          <a:p>
            <a:pPr marL="285750" indent="-285750">
              <a:buFont typeface="Arial" panose="020B0604020202090204" pitchFamily="34" charset="0"/>
              <a:buChar char="•"/>
            </a:pPr>
            <a:endParaRPr lang="en-US" altLang="zh-CN" sz="2400" dirty="0"/>
          </a:p>
          <a:p>
            <a:pPr indent="0">
              <a:buFont typeface="Arial" panose="020B0604020202090204" pitchFamily="34" charset="0"/>
              <a:buNone/>
            </a:pPr>
            <a:endParaRPr lang="en-US" altLang="zh-CN" sz="2400" dirty="0"/>
          </a:p>
        </p:txBody>
      </p:sp>
    </p:spTree>
  </p:cSld>
  <p:clrMapOvr>
    <a:masterClrMapping/>
  </p:clrMapOvr>
  <mc:AlternateContent xmlns:mc="http://schemas.openxmlformats.org/markup-compatibility/2006">
    <mc:Choice xmlns:p14="http://schemas.microsoft.com/office/powerpoint/2010/main" Requires="p14">
      <p:transition spd="slow" p14:dur="2000" advTm="24742"/>
    </mc:Choice>
    <mc:Fallback>
      <p:transition spd="slow" advTm="24742"/>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76605" y="189230"/>
            <a:ext cx="7671778" cy="583565"/>
          </a:xfrm>
          <a:prstGeom prst="rect">
            <a:avLst/>
          </a:prstGeom>
          <a:noFill/>
        </p:spPr>
        <p:txBody>
          <a:bodyPr wrap="square" rtlCol="0">
            <a:spAutoFit/>
          </a:bodyPr>
          <a:lstStyle/>
          <a:p>
            <a:r>
              <a:rPr lang="zh-CN" altLang="en-US" sz="3200" b="1" dirty="0">
                <a:solidFill>
                  <a:srgbClr val="A6062E"/>
                </a:solidFill>
                <a:latin typeface="Times New Roman" panose="02020503050405090304" pitchFamily="18" charset="0"/>
                <a:cs typeface="Times New Roman" panose="02020503050405090304" pitchFamily="18" charset="0"/>
              </a:rPr>
              <a:t>总结</a:t>
            </a:r>
            <a:endParaRPr lang="zh-CN" altLang="en-US" sz="3200" b="1" dirty="0">
              <a:solidFill>
                <a:srgbClr val="A6062E"/>
              </a:solidFill>
              <a:latin typeface="Times New Roman" panose="02020503050405090304" pitchFamily="18" charset="0"/>
              <a:cs typeface="Times New Roman" panose="02020503050405090304" pitchFamily="18" charset="0"/>
            </a:endParaRPr>
          </a:p>
        </p:txBody>
      </p:sp>
      <p:sp>
        <p:nvSpPr>
          <p:cNvPr id="4" name="文本框 3"/>
          <p:cNvSpPr txBox="1"/>
          <p:nvPr>
            <p:custDataLst>
              <p:tags r:id="rId1"/>
            </p:custDataLst>
          </p:nvPr>
        </p:nvSpPr>
        <p:spPr>
          <a:xfrm>
            <a:off x="649605" y="1362710"/>
            <a:ext cx="9994265" cy="3909695"/>
          </a:xfrm>
          <a:prstGeom prst="rect">
            <a:avLst/>
          </a:prstGeom>
          <a:noFill/>
        </p:spPr>
        <p:txBody>
          <a:bodyPr wrap="square" rtlCol="0">
            <a:noAutofit/>
          </a:bodyPr>
          <a:p>
            <a:pPr indent="0">
              <a:lnSpc>
                <a:spcPct val="120000"/>
              </a:lnSpc>
              <a:spcBef>
                <a:spcPts val="0"/>
              </a:spcBef>
              <a:spcAft>
                <a:spcPts val="0"/>
              </a:spcAft>
              <a:buFont typeface="Arial" panose="020B0604020202090204" pitchFamily="34" charset="0"/>
              <a:buNone/>
            </a:pPr>
            <a:r>
              <a:rPr lang="en-US" altLang="zh-CN" sz="2400" dirty="0"/>
              <a:t>本项目围绕自动化提示词工程（Automatic Prompt Engineering）在大语言模型（LLM）对齐中的应用展开，旨在通过训练提示词优化模型提升模型对齐能力，并将其应用于具身智能端到端大模型中。</a:t>
            </a:r>
            <a:endParaRPr lang="en-US" altLang="zh-CN" sz="2400" dirty="0"/>
          </a:p>
          <a:p>
            <a:pPr indent="0">
              <a:lnSpc>
                <a:spcPct val="120000"/>
              </a:lnSpc>
              <a:spcBef>
                <a:spcPts val="0"/>
              </a:spcBef>
              <a:spcAft>
                <a:spcPts val="0"/>
              </a:spcAft>
              <a:buFont typeface="Arial" panose="020B0604020202090204" pitchFamily="34" charset="0"/>
              <a:buNone/>
            </a:pPr>
            <a:r>
              <a:rPr lang="en-US" altLang="zh-CN" sz="2400" dirty="0"/>
              <a:t>总</a:t>
            </a:r>
            <a:r>
              <a:rPr lang="zh-CN" altLang="en-US" sz="2400" dirty="0"/>
              <a:t>体</a:t>
            </a:r>
            <a:r>
              <a:rPr lang="en-US" altLang="zh-CN" sz="2400" dirty="0"/>
              <a:t>来看，自动化提示词工程在大模型对齐中展现了巨大的潜力和实际价值。未来，可继续拓展这一技术的应用范围，为多领域智能系统的发展提供新的可能性。</a:t>
            </a:r>
            <a:endParaRPr lang="en-US" altLang="zh-CN" sz="2400" dirty="0"/>
          </a:p>
        </p:txBody>
      </p:sp>
    </p:spTree>
  </p:cSld>
  <p:clrMapOvr>
    <a:masterClrMapping/>
  </p:clrMapOvr>
  <mc:AlternateContent xmlns:mc="http://schemas.openxmlformats.org/markup-compatibility/2006">
    <mc:Choice xmlns:p14="http://schemas.microsoft.com/office/powerpoint/2010/main" Requires="p14">
      <p:transition spd="slow" p14:dur="2000" advTm="24742"/>
    </mc:Choice>
    <mc:Fallback>
      <p:transition spd="slow" advTm="24742"/>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649605" y="2606675"/>
            <a:ext cx="9994265" cy="2665730"/>
          </a:xfrm>
          <a:prstGeom prst="rect">
            <a:avLst/>
          </a:prstGeom>
          <a:noFill/>
        </p:spPr>
        <p:txBody>
          <a:bodyPr wrap="square" rtlCol="0">
            <a:noAutofit/>
          </a:bodyPr>
          <a:p>
            <a:pPr indent="0" algn="ctr">
              <a:lnSpc>
                <a:spcPct val="120000"/>
              </a:lnSpc>
              <a:spcBef>
                <a:spcPts val="0"/>
              </a:spcBef>
              <a:spcAft>
                <a:spcPts val="0"/>
              </a:spcAft>
              <a:buFont typeface="Arial" panose="020B0604020202090204" pitchFamily="34" charset="0"/>
              <a:buNone/>
            </a:pPr>
            <a:r>
              <a:rPr lang="en-US" altLang="zh-CN" sz="4000" dirty="0"/>
              <a:t> </a:t>
            </a:r>
            <a:r>
              <a:rPr lang="zh-CN" altLang="en-US" sz="4000" dirty="0"/>
              <a:t>谢谢！</a:t>
            </a:r>
            <a:endParaRPr lang="zh-CN" altLang="en-US" sz="4000" dirty="0"/>
          </a:p>
        </p:txBody>
      </p:sp>
    </p:spTree>
  </p:cSld>
  <p:clrMapOvr>
    <a:masterClrMapping/>
  </p:clrMapOvr>
  <mc:AlternateContent xmlns:mc="http://schemas.openxmlformats.org/markup-compatibility/2006">
    <mc:Choice xmlns:p14="http://schemas.microsoft.com/office/powerpoint/2010/main" Requires="p14">
      <p:transition spd="slow" p14:dur="2000" advTm="24742"/>
    </mc:Choice>
    <mc:Fallback>
      <p:transition spd="slow" advTm="2474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76605" y="189230"/>
            <a:ext cx="7671778" cy="583565"/>
          </a:xfrm>
          <a:prstGeom prst="rect">
            <a:avLst/>
          </a:prstGeom>
          <a:noFill/>
        </p:spPr>
        <p:txBody>
          <a:bodyPr wrap="square" rtlCol="0">
            <a:spAutoFit/>
          </a:bodyPr>
          <a:lstStyle/>
          <a:p>
            <a:r>
              <a:rPr lang="en-US" altLang="zh-CN" sz="3200" b="1" dirty="0">
                <a:solidFill>
                  <a:srgbClr val="A6062E"/>
                </a:solidFill>
                <a:latin typeface="Times New Roman" panose="02020503050405090304" pitchFamily="18" charset="0"/>
                <a:cs typeface="Times New Roman" panose="02020503050405090304" pitchFamily="18" charset="0"/>
              </a:rPr>
              <a:t>Alignment</a:t>
            </a:r>
            <a:endParaRPr lang="en-US" altLang="zh-CN" sz="3200" b="1" dirty="0">
              <a:solidFill>
                <a:srgbClr val="A6062E"/>
              </a:solidFill>
              <a:latin typeface="Times New Roman" panose="02020503050405090304" pitchFamily="18" charset="0"/>
              <a:cs typeface="Times New Roman" panose="02020503050405090304" pitchFamily="18" charset="0"/>
            </a:endParaRPr>
          </a:p>
        </p:txBody>
      </p:sp>
      <p:sp>
        <p:nvSpPr>
          <p:cNvPr id="2" name="文本框 1"/>
          <p:cNvSpPr txBox="1"/>
          <p:nvPr/>
        </p:nvSpPr>
        <p:spPr>
          <a:xfrm>
            <a:off x="841375" y="1186180"/>
            <a:ext cx="9994265" cy="4404360"/>
          </a:xfrm>
          <a:prstGeom prst="rect">
            <a:avLst/>
          </a:prstGeom>
          <a:noFill/>
        </p:spPr>
        <p:txBody>
          <a:bodyPr wrap="square" rtlCol="0">
            <a:noAutofit/>
          </a:bodyPr>
          <a:lstStyle/>
          <a:p>
            <a:pPr marL="285750" indent="-285750">
              <a:buFont typeface="Arial" panose="020B0604020202090204" pitchFamily="34" charset="0"/>
              <a:buChar char="•"/>
            </a:pPr>
            <a:endParaRPr sz="2400" dirty="0"/>
          </a:p>
          <a:p>
            <a:pPr marL="285750" indent="-285750">
              <a:buFont typeface="Arial" panose="020B0604020202090204" pitchFamily="34" charset="0"/>
              <a:buChar char="•"/>
            </a:pPr>
            <a:r>
              <a:rPr sz="2400" dirty="0"/>
              <a:t>模型对齐指的是机器学习模型的行为与人类意图、价值观和期望一致。特别是在LLM中，对齐是为了模型不仅能执行技术上准确的任务，还能再实际应用中符合人类的伦理和社会标准。</a:t>
            </a:r>
            <a:endParaRPr sz="2400" dirty="0"/>
          </a:p>
          <a:p>
            <a:pPr marL="285750" indent="-285750">
              <a:buFont typeface="Arial" panose="020B0604020202090204" pitchFamily="34" charset="0"/>
              <a:buChar char="•"/>
            </a:pPr>
            <a:endParaRPr sz="2400" dirty="0"/>
          </a:p>
          <a:p>
            <a:pPr marL="285750" indent="-285750">
              <a:buFont typeface="Arial" panose="020B0604020202090204" pitchFamily="34" charset="0"/>
              <a:buChar char="•"/>
            </a:pPr>
            <a:endParaRPr sz="2400" dirty="0"/>
          </a:p>
          <a:p>
            <a:pPr indent="0">
              <a:buFont typeface="Arial" panose="020B0604020202090204" pitchFamily="34" charset="0"/>
              <a:buNone/>
            </a:pPr>
            <a:r>
              <a:rPr sz="2400" dirty="0"/>
              <a:t>Prompt Engineering in Alignment</a:t>
            </a:r>
            <a:endParaRPr sz="2400" dirty="0"/>
          </a:p>
          <a:p>
            <a:pPr marL="285750" indent="-285750">
              <a:buFont typeface="Arial" panose="020B0604020202090204" pitchFamily="34" charset="0"/>
              <a:buChar char="•"/>
            </a:pPr>
            <a:r>
              <a:rPr sz="2400" dirty="0"/>
              <a:t>- 灵活性强</a:t>
            </a:r>
            <a:endParaRPr sz="2400" dirty="0"/>
          </a:p>
          <a:p>
            <a:pPr marL="285750" indent="-285750">
              <a:buFont typeface="Arial" panose="020B0604020202090204" pitchFamily="34" charset="0"/>
              <a:buChar char="•"/>
            </a:pPr>
            <a:r>
              <a:rPr sz="2400" dirty="0"/>
              <a:t>- 实时调整</a:t>
            </a:r>
            <a:endParaRPr sz="2400" dirty="0"/>
          </a:p>
          <a:p>
            <a:pPr marL="285750" indent="-285750">
              <a:buFont typeface="Arial" panose="020B0604020202090204" pitchFamily="34" charset="0"/>
              <a:buChar char="•"/>
            </a:pPr>
            <a:r>
              <a:rPr sz="2400" dirty="0"/>
              <a:t>- 容易实现</a:t>
            </a:r>
            <a:endParaRPr sz="2400" dirty="0"/>
          </a:p>
          <a:p>
            <a:pPr marL="285750" indent="-285750">
              <a:buFont typeface="Arial" panose="020B0604020202090204" pitchFamily="34" charset="0"/>
              <a:buChar char="•"/>
            </a:pPr>
            <a:r>
              <a:rPr sz="2400" dirty="0"/>
              <a:t>- 易于理解</a:t>
            </a:r>
            <a:endParaRPr sz="2400" dirty="0"/>
          </a:p>
        </p:txBody>
      </p:sp>
    </p:spTree>
  </p:cSld>
  <p:clrMapOvr>
    <a:masterClrMapping/>
  </p:clrMapOvr>
  <mc:AlternateContent xmlns:mc="http://schemas.openxmlformats.org/markup-compatibility/2006">
    <mc:Choice xmlns:p14="http://schemas.microsoft.com/office/powerpoint/2010/main" Requires="p14">
      <p:transition spd="slow" p14:dur="2000" advTm="24742"/>
    </mc:Choice>
    <mc:Fallback>
      <p:transition spd="slow" advTm="2474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76605" y="189230"/>
            <a:ext cx="9760585" cy="583565"/>
          </a:xfrm>
          <a:prstGeom prst="rect">
            <a:avLst/>
          </a:prstGeom>
          <a:noFill/>
        </p:spPr>
        <p:txBody>
          <a:bodyPr wrap="square" rtlCol="0">
            <a:spAutoFit/>
          </a:bodyPr>
          <a:lstStyle/>
          <a:p>
            <a:r>
              <a:rPr lang="en-US" altLang="zh-CN" sz="3200" b="1" dirty="0">
                <a:solidFill>
                  <a:srgbClr val="A6062E"/>
                </a:solidFill>
                <a:latin typeface="Times New Roman" panose="02020503050405090304" pitchFamily="18" charset="0"/>
                <a:cs typeface="Times New Roman" panose="02020503050405090304" pitchFamily="18" charset="0"/>
              </a:rPr>
              <a:t>Automatic Prompt Engineering in LLM Alignment </a:t>
            </a:r>
            <a:endParaRPr lang="en-US" altLang="zh-CN" sz="3200" b="1" dirty="0">
              <a:solidFill>
                <a:srgbClr val="A6062E"/>
              </a:solidFill>
              <a:latin typeface="Times New Roman" panose="02020503050405090304" pitchFamily="18" charset="0"/>
              <a:cs typeface="Times New Roman" panose="02020503050405090304" pitchFamily="18" charset="0"/>
            </a:endParaRPr>
          </a:p>
        </p:txBody>
      </p:sp>
      <p:sp>
        <p:nvSpPr>
          <p:cNvPr id="4" name="文本框 3"/>
          <p:cNvSpPr txBox="1"/>
          <p:nvPr>
            <p:custDataLst>
              <p:tags r:id="rId1"/>
            </p:custDataLst>
          </p:nvPr>
        </p:nvSpPr>
        <p:spPr>
          <a:xfrm>
            <a:off x="841375" y="1474470"/>
            <a:ext cx="9994265" cy="3909695"/>
          </a:xfrm>
          <a:prstGeom prst="rect">
            <a:avLst/>
          </a:prstGeom>
          <a:noFill/>
        </p:spPr>
        <p:txBody>
          <a:bodyPr wrap="square" rtlCol="0">
            <a:noAutofit/>
          </a:bodyPr>
          <a:p>
            <a:pPr indent="0">
              <a:lnSpc>
                <a:spcPct val="60000"/>
              </a:lnSpc>
              <a:spcBef>
                <a:spcPts val="0"/>
              </a:spcBef>
              <a:spcAft>
                <a:spcPts val="0"/>
              </a:spcAft>
              <a:buFont typeface="Arial" panose="020B0604020202090204" pitchFamily="34" charset="0"/>
              <a:buNone/>
            </a:pPr>
            <a:endParaRPr lang="en-US" altLang="zh-CN" sz="2400" dirty="0"/>
          </a:p>
          <a:p>
            <a:pPr marL="285750" indent="-285750">
              <a:buFont typeface="Arial" panose="020B0604020202090204" pitchFamily="34" charset="0"/>
              <a:buChar char="•"/>
            </a:pPr>
            <a:r>
              <a:rPr lang="en-US" altLang="zh-CN" sz="2400" dirty="0"/>
              <a:t>探索自动化提示词工程，训练自己的提示词优化模型，提升模型对齐能力。</a:t>
            </a:r>
            <a:endParaRPr lang="en-US" altLang="zh-CN" sz="2400" dirty="0"/>
          </a:p>
        </p:txBody>
      </p:sp>
    </p:spTree>
  </p:cSld>
  <p:clrMapOvr>
    <a:masterClrMapping/>
  </p:clrMapOvr>
  <mc:AlternateContent xmlns:mc="http://schemas.openxmlformats.org/markup-compatibility/2006">
    <mc:Choice xmlns:p14="http://schemas.microsoft.com/office/powerpoint/2010/main" Requires="p14">
      <p:transition spd="slow" p14:dur="2000" advTm="24742"/>
    </mc:Choice>
    <mc:Fallback>
      <p:transition spd="slow" advTm="2474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76605" y="189230"/>
            <a:ext cx="9760585" cy="583565"/>
          </a:xfrm>
          <a:prstGeom prst="rect">
            <a:avLst/>
          </a:prstGeom>
          <a:noFill/>
        </p:spPr>
        <p:txBody>
          <a:bodyPr wrap="square" rtlCol="0">
            <a:spAutoFit/>
          </a:bodyPr>
          <a:lstStyle/>
          <a:p>
            <a:r>
              <a:rPr lang="zh-CN" altLang="en-US" sz="3200" b="1" dirty="0">
                <a:solidFill>
                  <a:srgbClr val="A6062E"/>
                </a:solidFill>
                <a:latin typeface="Times New Roman" panose="02020503050405090304" pitchFamily="18" charset="0"/>
                <a:cs typeface="Times New Roman" panose="02020503050405090304" pitchFamily="18" charset="0"/>
              </a:rPr>
              <a:t>模型训练</a:t>
            </a:r>
            <a:r>
              <a:rPr lang="en-US" altLang="zh-CN" sz="3200" b="1" dirty="0">
                <a:solidFill>
                  <a:srgbClr val="A6062E"/>
                </a:solidFill>
                <a:latin typeface="Times New Roman" panose="02020503050405090304" pitchFamily="18" charset="0"/>
                <a:cs typeface="Times New Roman" panose="02020503050405090304" pitchFamily="18" charset="0"/>
              </a:rPr>
              <a:t> </a:t>
            </a:r>
            <a:endParaRPr lang="en-US" altLang="zh-CN" sz="3200" b="1" dirty="0">
              <a:solidFill>
                <a:srgbClr val="A6062E"/>
              </a:solidFill>
              <a:latin typeface="Times New Roman" panose="02020503050405090304" pitchFamily="18" charset="0"/>
              <a:cs typeface="Times New Roman" panose="02020503050405090304" pitchFamily="18" charset="0"/>
            </a:endParaRPr>
          </a:p>
        </p:txBody>
      </p:sp>
      <p:sp>
        <p:nvSpPr>
          <p:cNvPr id="4" name="文本框 3"/>
          <p:cNvSpPr txBox="1"/>
          <p:nvPr>
            <p:custDataLst>
              <p:tags r:id="rId1"/>
            </p:custDataLst>
          </p:nvPr>
        </p:nvSpPr>
        <p:spPr>
          <a:xfrm>
            <a:off x="841375" y="909320"/>
            <a:ext cx="9994265" cy="5949315"/>
          </a:xfrm>
          <a:prstGeom prst="rect">
            <a:avLst/>
          </a:prstGeom>
          <a:noFill/>
        </p:spPr>
        <p:txBody>
          <a:bodyPr wrap="square" rtlCol="0">
            <a:noAutofit/>
          </a:bodyPr>
          <a:p>
            <a:pPr indent="0">
              <a:lnSpc>
                <a:spcPct val="60000"/>
              </a:lnSpc>
              <a:spcBef>
                <a:spcPts val="0"/>
              </a:spcBef>
              <a:spcAft>
                <a:spcPts val="0"/>
              </a:spcAft>
              <a:buFont typeface="Arial" panose="020B0604020202090204" pitchFamily="34" charset="0"/>
              <a:buNone/>
            </a:pPr>
            <a:endParaRPr lang="en-US" altLang="zh-CN" sz="2400" dirty="0"/>
          </a:p>
          <a:p>
            <a:pPr indent="0">
              <a:buFont typeface="Arial" panose="020B0604020202090204" pitchFamily="34" charset="0"/>
              <a:buNone/>
            </a:pPr>
            <a:r>
              <a:rPr lang="zh-CN" altLang="en-US" sz="2400" dirty="0"/>
              <a:t>训练数据</a:t>
            </a:r>
            <a:endParaRPr lang="zh-CN" altLang="en-US" sz="2400" dirty="0"/>
          </a:p>
          <a:p>
            <a:pPr indent="0">
              <a:buFont typeface="Arial" panose="020B0604020202090204" pitchFamily="34" charset="0"/>
              <a:buNone/>
            </a:pPr>
            <a:endParaRPr lang="en-US" altLang="zh-CN" sz="2400" dirty="0"/>
          </a:p>
          <a:p>
            <a:pPr marL="285750" indent="-285750">
              <a:buFont typeface="Arial" panose="020B0604020202090204" pitchFamily="34" charset="0"/>
              <a:buChar char="•"/>
            </a:pPr>
            <a:r>
              <a:rPr lang="en-US" altLang="zh-CN" sz="2400" dirty="0"/>
              <a:t>BPO</a:t>
            </a:r>
            <a:r>
              <a:rPr lang="zh-CN" altLang="en-US" sz="2400" dirty="0"/>
              <a:t>数据集(https://huggingface.co/datasets/THUDM/BPO)</a:t>
            </a:r>
            <a:endParaRPr lang="zh-CN" altLang="en-US" sz="2400" dirty="0"/>
          </a:p>
          <a:p>
            <a:pPr marL="285750" indent="-285750">
              <a:buFont typeface="Arial" panose="020B0604020202090204" pitchFamily="34" charset="0"/>
              <a:buChar char="•"/>
            </a:pPr>
            <a:r>
              <a:rPr lang="en-US" altLang="zh-CN" sz="2400" dirty="0">
                <a:sym typeface="+mn-ea"/>
              </a:rPr>
              <a:t>共14k条数据，包含prompt，optimized prompt，good response，bad response</a:t>
            </a:r>
            <a:endParaRPr lang="en-US" altLang="zh-CN" sz="2400" dirty="0">
              <a:sym typeface="+mn-ea"/>
            </a:endParaRPr>
          </a:p>
          <a:p>
            <a:pPr marL="285750" indent="-285750">
              <a:buFont typeface="Arial" panose="020B0604020202090204" pitchFamily="34" charset="0"/>
              <a:buChar char="•"/>
            </a:pPr>
            <a:endParaRPr lang="en-US" altLang="zh-CN" sz="2400" dirty="0">
              <a:sym typeface="+mn-ea"/>
            </a:endParaRPr>
          </a:p>
          <a:p>
            <a:pPr indent="0">
              <a:buFont typeface="Arial" panose="020B0604020202090204" pitchFamily="34" charset="0"/>
              <a:buNone/>
            </a:pPr>
            <a:endParaRPr lang="en-US" altLang="zh-CN" sz="2400" dirty="0"/>
          </a:p>
          <a:p>
            <a:pPr indent="0">
              <a:buFont typeface="Arial" panose="020B0604020202090204" pitchFamily="34" charset="0"/>
              <a:buNone/>
            </a:pPr>
            <a:endParaRPr lang="en-US" altLang="zh-CN" sz="2400" dirty="0"/>
          </a:p>
          <a:p>
            <a:pPr marL="285750" indent="-285750">
              <a:buFont typeface="Arial" panose="020B0604020202090204" pitchFamily="34" charset="0"/>
              <a:buChar char="•"/>
            </a:pPr>
            <a:endParaRPr lang="zh-CN" altLang="en-US" sz="2400" dirty="0"/>
          </a:p>
        </p:txBody>
      </p:sp>
      <p:pic>
        <p:nvPicPr>
          <p:cNvPr id="7" name="图片 6" descr="Providing Hint"/>
          <p:cNvPicPr>
            <a:picLocks noChangeAspect="1"/>
          </p:cNvPicPr>
          <p:nvPr>
            <p:custDataLst>
              <p:tags r:id="rId2"/>
            </p:custDataLst>
          </p:nvPr>
        </p:nvPicPr>
        <p:blipFill>
          <a:blip r:embed="rId3"/>
          <a:stretch>
            <a:fillRect/>
          </a:stretch>
        </p:blipFill>
        <p:spPr>
          <a:xfrm>
            <a:off x="4433570" y="3187700"/>
            <a:ext cx="2520950" cy="1579245"/>
          </a:xfrm>
          <a:prstGeom prst="rect">
            <a:avLst/>
          </a:prstGeom>
        </p:spPr>
      </p:pic>
      <p:pic>
        <p:nvPicPr>
          <p:cNvPr id="9" name="图片 8" descr="Problem Elaboration"/>
          <p:cNvPicPr>
            <a:picLocks noChangeAspect="1"/>
          </p:cNvPicPr>
          <p:nvPr>
            <p:custDataLst>
              <p:tags r:id="rId4"/>
            </p:custDataLst>
          </p:nvPr>
        </p:nvPicPr>
        <p:blipFill>
          <a:blip r:embed="rId5"/>
          <a:stretch>
            <a:fillRect/>
          </a:stretch>
        </p:blipFill>
        <p:spPr>
          <a:xfrm>
            <a:off x="7018020" y="3163570"/>
            <a:ext cx="2520950" cy="1603375"/>
          </a:xfrm>
          <a:prstGeom prst="rect">
            <a:avLst/>
          </a:prstGeom>
        </p:spPr>
      </p:pic>
      <p:pic>
        <p:nvPicPr>
          <p:cNvPr id="10" name="图片 9" descr="Clarification"/>
          <p:cNvPicPr>
            <a:picLocks noChangeAspect="1"/>
          </p:cNvPicPr>
          <p:nvPr>
            <p:custDataLst>
              <p:tags r:id="rId6"/>
            </p:custDataLst>
          </p:nvPr>
        </p:nvPicPr>
        <p:blipFill>
          <a:blip r:embed="rId7"/>
          <a:stretch>
            <a:fillRect/>
          </a:stretch>
        </p:blipFill>
        <p:spPr>
          <a:xfrm>
            <a:off x="4533265" y="4630420"/>
            <a:ext cx="2421255" cy="1550035"/>
          </a:xfrm>
          <a:prstGeom prst="rect">
            <a:avLst/>
          </a:prstGeom>
        </p:spPr>
      </p:pic>
      <p:pic>
        <p:nvPicPr>
          <p:cNvPr id="11" name="图片 10" descr="Safety Enhancement"/>
          <p:cNvPicPr>
            <a:picLocks noChangeAspect="1"/>
          </p:cNvPicPr>
          <p:nvPr>
            <p:custDataLst>
              <p:tags r:id="rId8"/>
            </p:custDataLst>
          </p:nvPr>
        </p:nvPicPr>
        <p:blipFill>
          <a:blip r:embed="rId9"/>
          <a:stretch>
            <a:fillRect/>
          </a:stretch>
        </p:blipFill>
        <p:spPr>
          <a:xfrm>
            <a:off x="7089775" y="4630420"/>
            <a:ext cx="2421890" cy="1537335"/>
          </a:xfrm>
          <a:prstGeom prst="rect">
            <a:avLst/>
          </a:prstGeom>
        </p:spPr>
      </p:pic>
      <p:pic>
        <p:nvPicPr>
          <p:cNvPr id="5" name="图片 4" descr="截屏2024-12-18 00.37.56"/>
          <p:cNvPicPr>
            <a:picLocks noChangeAspect="1"/>
          </p:cNvPicPr>
          <p:nvPr/>
        </p:nvPicPr>
        <p:blipFill>
          <a:blip r:embed="rId10"/>
          <a:stretch>
            <a:fillRect/>
          </a:stretch>
        </p:blipFill>
        <p:spPr>
          <a:xfrm>
            <a:off x="1853565" y="3187700"/>
            <a:ext cx="2616200" cy="1632585"/>
          </a:xfrm>
          <a:prstGeom prst="rect">
            <a:avLst/>
          </a:prstGeom>
        </p:spPr>
      </p:pic>
      <p:pic>
        <p:nvPicPr>
          <p:cNvPr id="6" name="图片 5" descr="截屏2024-12-18 00.38.33"/>
          <p:cNvPicPr>
            <a:picLocks noChangeAspect="1"/>
          </p:cNvPicPr>
          <p:nvPr/>
        </p:nvPicPr>
        <p:blipFill>
          <a:blip r:embed="rId11"/>
          <a:stretch>
            <a:fillRect/>
          </a:stretch>
        </p:blipFill>
        <p:spPr>
          <a:xfrm>
            <a:off x="1899920" y="4630420"/>
            <a:ext cx="2616835" cy="16732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742"/>
    </mc:Choice>
    <mc:Fallback>
      <p:transition spd="slow" advTm="24742"/>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76605" y="189230"/>
            <a:ext cx="9760585" cy="583565"/>
          </a:xfrm>
          <a:prstGeom prst="rect">
            <a:avLst/>
          </a:prstGeom>
          <a:noFill/>
        </p:spPr>
        <p:txBody>
          <a:bodyPr wrap="square" rtlCol="0">
            <a:spAutoFit/>
          </a:bodyPr>
          <a:lstStyle/>
          <a:p>
            <a:r>
              <a:rPr lang="zh-CN" altLang="en-US" sz="3200" b="1" dirty="0">
                <a:solidFill>
                  <a:srgbClr val="A6062E"/>
                </a:solidFill>
                <a:latin typeface="Times New Roman" panose="02020503050405090304" pitchFamily="18" charset="0"/>
                <a:cs typeface="Times New Roman" panose="02020503050405090304" pitchFamily="18" charset="0"/>
              </a:rPr>
              <a:t>模型训练</a:t>
            </a:r>
            <a:r>
              <a:rPr lang="en-US" altLang="zh-CN" sz="3200" b="1" dirty="0">
                <a:solidFill>
                  <a:srgbClr val="A6062E"/>
                </a:solidFill>
                <a:latin typeface="Times New Roman" panose="02020503050405090304" pitchFamily="18" charset="0"/>
                <a:cs typeface="Times New Roman" panose="02020503050405090304" pitchFamily="18" charset="0"/>
              </a:rPr>
              <a:t> </a:t>
            </a:r>
            <a:endParaRPr lang="en-US" altLang="zh-CN" sz="3200" b="1" dirty="0">
              <a:solidFill>
                <a:srgbClr val="A6062E"/>
              </a:solidFill>
              <a:latin typeface="Times New Roman" panose="02020503050405090304" pitchFamily="18" charset="0"/>
              <a:cs typeface="Times New Roman" panose="02020503050405090304" pitchFamily="18" charset="0"/>
            </a:endParaRPr>
          </a:p>
        </p:txBody>
      </p:sp>
      <p:sp>
        <p:nvSpPr>
          <p:cNvPr id="4" name="文本框 3"/>
          <p:cNvSpPr txBox="1"/>
          <p:nvPr>
            <p:custDataLst>
              <p:tags r:id="rId1"/>
            </p:custDataLst>
          </p:nvPr>
        </p:nvSpPr>
        <p:spPr>
          <a:xfrm>
            <a:off x="841375" y="909320"/>
            <a:ext cx="9994265" cy="5948045"/>
          </a:xfrm>
          <a:prstGeom prst="rect">
            <a:avLst/>
          </a:prstGeom>
          <a:noFill/>
        </p:spPr>
        <p:txBody>
          <a:bodyPr wrap="square" rtlCol="0">
            <a:noAutofit/>
          </a:bodyPr>
          <a:p>
            <a:pPr indent="0">
              <a:lnSpc>
                <a:spcPct val="60000"/>
              </a:lnSpc>
              <a:spcBef>
                <a:spcPts val="0"/>
              </a:spcBef>
              <a:spcAft>
                <a:spcPts val="0"/>
              </a:spcAft>
              <a:buFont typeface="Arial" panose="020B0604020202090204" pitchFamily="34" charset="0"/>
              <a:buNone/>
            </a:pPr>
            <a:endParaRPr lang="en-US" altLang="zh-CN" sz="2400" dirty="0"/>
          </a:p>
          <a:p>
            <a:pPr indent="0">
              <a:buFont typeface="Arial" panose="020B0604020202090204" pitchFamily="34" charset="0"/>
              <a:buNone/>
            </a:pPr>
            <a:r>
              <a:rPr lang="zh-CN" altLang="en-US" sz="2400" dirty="0"/>
              <a:t>使用llama2-7b-chat作为基础模型，使用相对较小的大语言模型，从而使训练和推理更加高效。</a:t>
            </a:r>
            <a:endParaRPr lang="zh-CN" altLang="en-US" sz="2400" dirty="0"/>
          </a:p>
          <a:p>
            <a:pPr indent="0">
              <a:buFont typeface="Arial" panose="020B0604020202090204" pitchFamily="34" charset="0"/>
              <a:buNone/>
            </a:pPr>
            <a:endParaRPr lang="zh-CN" altLang="en-US" sz="2400" dirty="0"/>
          </a:p>
          <a:p>
            <a:pPr indent="0">
              <a:buFont typeface="Arial" panose="020B0604020202090204" pitchFamily="34" charset="0"/>
              <a:buNone/>
            </a:pPr>
            <a:r>
              <a:rPr lang="en-US" altLang="zh-CN" sz="2400" dirty="0"/>
              <a:t>loss</a:t>
            </a:r>
            <a:r>
              <a:rPr lang="zh-CN" altLang="en-US" sz="2400" dirty="0"/>
              <a:t>：</a:t>
            </a:r>
            <a:endParaRPr lang="zh-CN" altLang="en-US" sz="2400" dirty="0"/>
          </a:p>
          <a:p>
            <a:pPr indent="0">
              <a:buFont typeface="Arial" panose="020B0604020202090204" pitchFamily="34" charset="0"/>
              <a:buNone/>
            </a:pPr>
            <a:endParaRPr lang="zh-CN" altLang="en-US" sz="2400" dirty="0"/>
          </a:p>
          <a:p>
            <a:pPr indent="0">
              <a:buFont typeface="Arial" panose="020B0604020202090204" pitchFamily="34" charset="0"/>
              <a:buNone/>
            </a:pPr>
            <a:endParaRPr lang="zh-CN" altLang="en-US" sz="2400" dirty="0"/>
          </a:p>
          <a:p>
            <a:pPr indent="0">
              <a:buFont typeface="Arial" panose="020B0604020202090204" pitchFamily="34" charset="0"/>
              <a:buNone/>
            </a:pPr>
            <a:endParaRPr lang="zh-CN" altLang="en-US" sz="2400" dirty="0"/>
          </a:p>
          <a:p>
            <a:pPr indent="0">
              <a:buFont typeface="Arial" panose="020B0604020202090204" pitchFamily="34" charset="0"/>
              <a:buNone/>
            </a:pPr>
            <a:endParaRPr lang="zh-CN" altLang="en-US" sz="2400" dirty="0"/>
          </a:p>
          <a:p>
            <a:pPr indent="0">
              <a:buFont typeface="Arial" panose="020B0604020202090204" pitchFamily="34" charset="0"/>
              <a:buNone/>
            </a:pPr>
            <a:endParaRPr lang="zh-CN" altLang="en-US" sz="2400" dirty="0"/>
          </a:p>
          <a:p>
            <a:pPr indent="0">
              <a:buFont typeface="Arial" panose="020B0604020202090204" pitchFamily="34" charset="0"/>
              <a:buNone/>
            </a:pPr>
            <a:endParaRPr lang="zh-CN" altLang="en-US" sz="2400" dirty="0"/>
          </a:p>
          <a:p>
            <a:pPr indent="0">
              <a:buFont typeface="Arial" panose="020B0604020202090204" pitchFamily="34" charset="0"/>
              <a:buNone/>
            </a:pPr>
            <a:r>
              <a:rPr lang="zh-CN" altLang="en-US" sz="2400" dirty="0"/>
              <a:t>训练参数：</a:t>
            </a:r>
            <a:endParaRPr lang="zh-CN" altLang="en-US" sz="2400" dirty="0"/>
          </a:p>
          <a:p>
            <a:pPr indent="0">
              <a:buFont typeface="Arial" panose="020B0604020202090204" pitchFamily="34" charset="0"/>
              <a:buNone/>
            </a:pPr>
            <a:r>
              <a:rPr lang="zh-CN" altLang="en-US" sz="2400" dirty="0"/>
              <a:t>- 学习率：2e-5</a:t>
            </a:r>
            <a:endParaRPr lang="zh-CN" altLang="en-US" sz="2400" dirty="0"/>
          </a:p>
          <a:p>
            <a:pPr indent="0">
              <a:buFont typeface="Arial" panose="020B0604020202090204" pitchFamily="34" charset="0"/>
              <a:buNone/>
            </a:pPr>
            <a:r>
              <a:rPr lang="zh-CN" altLang="en-US" sz="2400" dirty="0"/>
              <a:t>- 优化器：AdamW，(0.9,0.999)</a:t>
            </a:r>
            <a:endParaRPr lang="zh-CN" altLang="en-US" sz="2400" dirty="0"/>
          </a:p>
          <a:p>
            <a:pPr indent="0">
              <a:buFont typeface="Arial" panose="020B0604020202090204" pitchFamily="34" charset="0"/>
              <a:buNone/>
            </a:pPr>
            <a:r>
              <a:rPr lang="zh-CN" altLang="en-US" sz="2400" dirty="0"/>
              <a:t>- batch size: 32</a:t>
            </a:r>
            <a:endParaRPr lang="zh-CN" altLang="en-US" sz="2400" dirty="0"/>
          </a:p>
          <a:p>
            <a:pPr indent="0">
              <a:buFont typeface="Arial" panose="020B0604020202090204" pitchFamily="34" charset="0"/>
              <a:buNone/>
            </a:pPr>
            <a:r>
              <a:rPr lang="zh-CN" altLang="en-US" sz="2400" dirty="0"/>
              <a:t>- warm-up ratio：0.1</a:t>
            </a:r>
            <a:endParaRPr lang="zh-CN" altLang="en-US" sz="2400" dirty="0"/>
          </a:p>
        </p:txBody>
      </p:sp>
      <p:pic>
        <p:nvPicPr>
          <p:cNvPr id="2" name="图片 1" descr="截屏2024-12-18 00.39.31"/>
          <p:cNvPicPr>
            <a:picLocks noChangeAspect="1"/>
          </p:cNvPicPr>
          <p:nvPr/>
        </p:nvPicPr>
        <p:blipFill>
          <a:blip r:embed="rId2"/>
          <a:stretch>
            <a:fillRect/>
          </a:stretch>
        </p:blipFill>
        <p:spPr>
          <a:xfrm>
            <a:off x="3448050" y="2726690"/>
            <a:ext cx="5295900" cy="1714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742"/>
    </mc:Choice>
    <mc:Fallback>
      <p:transition spd="slow" advTm="2474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76605" y="189230"/>
            <a:ext cx="9760585" cy="583565"/>
          </a:xfrm>
          <a:prstGeom prst="rect">
            <a:avLst/>
          </a:prstGeom>
          <a:noFill/>
        </p:spPr>
        <p:txBody>
          <a:bodyPr wrap="square" rtlCol="0">
            <a:spAutoFit/>
          </a:bodyPr>
          <a:lstStyle/>
          <a:p>
            <a:r>
              <a:rPr lang="zh-CN" altLang="en-US" sz="3200" b="1" dirty="0">
                <a:solidFill>
                  <a:srgbClr val="A6062E"/>
                </a:solidFill>
                <a:latin typeface="Times New Roman" panose="02020503050405090304" pitchFamily="18" charset="0"/>
                <a:cs typeface="Times New Roman" panose="02020503050405090304" pitchFamily="18" charset="0"/>
              </a:rPr>
              <a:t>模型训练</a:t>
            </a:r>
            <a:r>
              <a:rPr lang="en-US" altLang="zh-CN" sz="3200" b="1" dirty="0">
                <a:solidFill>
                  <a:srgbClr val="A6062E"/>
                </a:solidFill>
                <a:latin typeface="Times New Roman" panose="02020503050405090304" pitchFamily="18" charset="0"/>
                <a:cs typeface="Times New Roman" panose="02020503050405090304" pitchFamily="18" charset="0"/>
              </a:rPr>
              <a:t> </a:t>
            </a:r>
            <a:endParaRPr lang="en-US" altLang="zh-CN" sz="3200" b="1" dirty="0">
              <a:solidFill>
                <a:srgbClr val="A6062E"/>
              </a:solidFill>
              <a:latin typeface="Times New Roman" panose="02020503050405090304" pitchFamily="18" charset="0"/>
              <a:cs typeface="Times New Roman" panose="02020503050405090304" pitchFamily="18" charset="0"/>
            </a:endParaRPr>
          </a:p>
        </p:txBody>
      </p:sp>
      <p:sp>
        <p:nvSpPr>
          <p:cNvPr id="4" name="文本框 3"/>
          <p:cNvSpPr txBox="1"/>
          <p:nvPr>
            <p:custDataLst>
              <p:tags r:id="rId1"/>
            </p:custDataLst>
          </p:nvPr>
        </p:nvSpPr>
        <p:spPr>
          <a:xfrm>
            <a:off x="841375" y="909320"/>
            <a:ext cx="9994265" cy="5948045"/>
          </a:xfrm>
          <a:prstGeom prst="rect">
            <a:avLst/>
          </a:prstGeom>
          <a:noFill/>
        </p:spPr>
        <p:txBody>
          <a:bodyPr wrap="square" rtlCol="0">
            <a:noAutofit/>
          </a:bodyPr>
          <a:p>
            <a:pPr indent="0">
              <a:lnSpc>
                <a:spcPct val="60000"/>
              </a:lnSpc>
              <a:spcBef>
                <a:spcPts val="0"/>
              </a:spcBef>
              <a:spcAft>
                <a:spcPts val="0"/>
              </a:spcAft>
              <a:buFont typeface="Arial" panose="020B0604020202090204" pitchFamily="34" charset="0"/>
              <a:buNone/>
            </a:pPr>
            <a:endParaRPr lang="zh-CN" altLang="en-US" sz="2400" dirty="0"/>
          </a:p>
          <a:p>
            <a:pPr indent="0">
              <a:buFont typeface="Arial" panose="020B0604020202090204" pitchFamily="34" charset="0"/>
              <a:buNone/>
            </a:pPr>
            <a:r>
              <a:rPr lang="zh-CN" altLang="en-US" sz="2400" dirty="0"/>
              <a:t>训练参数：</a:t>
            </a:r>
            <a:endParaRPr lang="zh-CN" altLang="en-US" sz="2400" dirty="0"/>
          </a:p>
          <a:p>
            <a:pPr indent="0">
              <a:buFont typeface="Arial" panose="020B0604020202090204" pitchFamily="34" charset="0"/>
              <a:buNone/>
            </a:pPr>
            <a:r>
              <a:rPr lang="zh-CN" altLang="en-US" sz="2400" dirty="0"/>
              <a:t>- 学习率：2e-5</a:t>
            </a:r>
            <a:endParaRPr lang="zh-CN" altLang="en-US" sz="2400" dirty="0"/>
          </a:p>
          <a:p>
            <a:pPr indent="0">
              <a:buFont typeface="Arial" panose="020B0604020202090204" pitchFamily="34" charset="0"/>
              <a:buNone/>
            </a:pPr>
            <a:r>
              <a:rPr lang="zh-CN" altLang="en-US" sz="2400" dirty="0"/>
              <a:t>- 优化器：AdamW，(0.9,0.999)</a:t>
            </a:r>
            <a:endParaRPr lang="zh-CN" altLang="en-US" sz="2400" dirty="0"/>
          </a:p>
          <a:p>
            <a:pPr indent="0">
              <a:buFont typeface="Arial" panose="020B0604020202090204" pitchFamily="34" charset="0"/>
              <a:buNone/>
            </a:pPr>
            <a:r>
              <a:rPr lang="zh-CN" altLang="en-US" sz="2400" dirty="0"/>
              <a:t>- batch size: 32</a:t>
            </a:r>
            <a:endParaRPr lang="zh-CN" altLang="en-US" sz="2400" dirty="0"/>
          </a:p>
          <a:p>
            <a:pPr indent="0">
              <a:buFont typeface="Arial" panose="020B0604020202090204" pitchFamily="34" charset="0"/>
              <a:buNone/>
            </a:pPr>
            <a:r>
              <a:rPr lang="en-US" altLang="zh-CN" sz="2400" dirty="0"/>
              <a:t>- max epoch: 5</a:t>
            </a:r>
            <a:endParaRPr lang="zh-CN" altLang="en-US" sz="2400" dirty="0"/>
          </a:p>
          <a:p>
            <a:pPr indent="0">
              <a:buFont typeface="Arial" panose="020B0604020202090204" pitchFamily="34" charset="0"/>
              <a:buNone/>
            </a:pPr>
            <a:r>
              <a:rPr lang="zh-CN" altLang="en-US" sz="2400" dirty="0"/>
              <a:t>- warm-up ratio：0.1</a:t>
            </a:r>
            <a:endParaRPr lang="zh-CN" altLang="en-US" sz="2400" dirty="0"/>
          </a:p>
          <a:p>
            <a:pPr indent="0">
              <a:buFont typeface="Arial" panose="020B0604020202090204" pitchFamily="34" charset="0"/>
              <a:buNone/>
            </a:pPr>
            <a:endParaRPr lang="zh-CN" altLang="en-US" sz="2400" dirty="0"/>
          </a:p>
          <a:p>
            <a:pPr indent="0">
              <a:buFont typeface="Arial" panose="020B0604020202090204" pitchFamily="34" charset="0"/>
              <a:buNone/>
            </a:pPr>
            <a:endParaRPr lang="zh-CN" altLang="en-US" sz="2400" dirty="0"/>
          </a:p>
          <a:p>
            <a:pPr indent="0">
              <a:buFont typeface="Arial" panose="020B0604020202090204" pitchFamily="34" charset="0"/>
              <a:buNone/>
            </a:pPr>
            <a:r>
              <a:rPr lang="zh-CN" altLang="en-US" sz="2400" dirty="0"/>
              <a:t>实验环境：</a:t>
            </a:r>
            <a:endParaRPr lang="zh-CN" altLang="en-US" sz="2400" dirty="0"/>
          </a:p>
          <a:p>
            <a:pPr indent="0">
              <a:buFont typeface="Arial" panose="020B0604020202090204" pitchFamily="34" charset="0"/>
              <a:buNone/>
            </a:pPr>
            <a:r>
              <a:rPr lang="en-US" altLang="zh-CN" sz="2400" dirty="0"/>
              <a:t>- </a:t>
            </a:r>
            <a:r>
              <a:rPr lang="zh-CN" altLang="en-US" sz="2400" dirty="0"/>
              <a:t>Ubuntu 22.04.4</a:t>
            </a:r>
            <a:endParaRPr lang="zh-CN" altLang="en-US" sz="2400" dirty="0"/>
          </a:p>
          <a:p>
            <a:pPr indent="0">
              <a:buFont typeface="Arial" panose="020B0604020202090204" pitchFamily="34" charset="0"/>
              <a:buNone/>
            </a:pPr>
            <a:r>
              <a:rPr lang="en-US" altLang="zh-CN" sz="2400" dirty="0"/>
              <a:t>- </a:t>
            </a:r>
            <a:r>
              <a:rPr lang="zh-CN" altLang="en-US" sz="2400" dirty="0"/>
              <a:t>8×80GB NVIDIA A800 GPUs</a:t>
            </a:r>
            <a:endParaRPr lang="zh-CN" altLang="en-US" sz="2400" dirty="0"/>
          </a:p>
          <a:p>
            <a:pPr indent="0">
              <a:buFont typeface="Arial" panose="020B0604020202090204" pitchFamily="34" charset="0"/>
              <a:buNone/>
            </a:pPr>
            <a:r>
              <a:rPr lang="en-US" altLang="zh-CN" sz="2400" dirty="0"/>
              <a:t>- </a:t>
            </a:r>
            <a:r>
              <a:rPr lang="zh-CN" altLang="en-US" sz="2400" dirty="0"/>
              <a:t>Intel(R) Xeon(R) Platinum 8336C CPU @ 2.30GHz 128CPUs</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slow" p14:dur="2000" advTm="24742"/>
    </mc:Choice>
    <mc:Fallback>
      <p:transition spd="slow" advTm="2474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76605" y="189230"/>
            <a:ext cx="9760585" cy="583565"/>
          </a:xfrm>
          <a:prstGeom prst="rect">
            <a:avLst/>
          </a:prstGeom>
          <a:noFill/>
        </p:spPr>
        <p:txBody>
          <a:bodyPr wrap="square" rtlCol="0">
            <a:spAutoFit/>
          </a:bodyPr>
          <a:lstStyle/>
          <a:p>
            <a:r>
              <a:rPr lang="zh-CN" altLang="en-US" sz="3200" b="1" dirty="0">
                <a:solidFill>
                  <a:srgbClr val="A6062E"/>
                </a:solidFill>
                <a:latin typeface="Times New Roman" panose="02020503050405090304" pitchFamily="18" charset="0"/>
                <a:cs typeface="Times New Roman" panose="02020503050405090304" pitchFamily="18" charset="0"/>
              </a:rPr>
              <a:t>结果示例</a:t>
            </a:r>
            <a:r>
              <a:rPr lang="en-US" altLang="zh-CN" sz="3200" b="1" dirty="0">
                <a:solidFill>
                  <a:srgbClr val="A6062E"/>
                </a:solidFill>
                <a:latin typeface="Times New Roman" panose="02020503050405090304" pitchFamily="18" charset="0"/>
                <a:cs typeface="Times New Roman" panose="02020503050405090304" pitchFamily="18" charset="0"/>
              </a:rPr>
              <a:t> </a:t>
            </a:r>
            <a:endParaRPr lang="en-US" altLang="zh-CN" sz="3200" b="1" dirty="0">
              <a:solidFill>
                <a:srgbClr val="A6062E"/>
              </a:solidFill>
              <a:latin typeface="Times New Roman" panose="02020503050405090304" pitchFamily="18" charset="0"/>
              <a:cs typeface="Times New Roman" panose="02020503050405090304" pitchFamily="18" charset="0"/>
            </a:endParaRPr>
          </a:p>
        </p:txBody>
      </p:sp>
      <p:sp>
        <p:nvSpPr>
          <p:cNvPr id="4" name="文本框 3"/>
          <p:cNvSpPr txBox="1"/>
          <p:nvPr>
            <p:custDataLst>
              <p:tags r:id="rId1"/>
            </p:custDataLst>
          </p:nvPr>
        </p:nvSpPr>
        <p:spPr>
          <a:xfrm>
            <a:off x="328295" y="896620"/>
            <a:ext cx="4293235" cy="5845175"/>
          </a:xfrm>
          <a:prstGeom prst="rect">
            <a:avLst/>
          </a:prstGeom>
          <a:noFill/>
        </p:spPr>
        <p:txBody>
          <a:bodyPr wrap="square" rtlCol="0">
            <a:noAutofit/>
          </a:bodyPr>
          <a:p>
            <a:pPr indent="0">
              <a:lnSpc>
                <a:spcPct val="90000"/>
              </a:lnSpc>
              <a:spcBef>
                <a:spcPts val="0"/>
              </a:spcBef>
              <a:spcAft>
                <a:spcPts val="0"/>
              </a:spcAft>
              <a:buFont typeface="Arial" panose="020B0604020202090204" pitchFamily="34" charset="0"/>
              <a:buNone/>
            </a:pPr>
            <a:r>
              <a:rPr lang="zh-CN" altLang="en-US" sz="2000" dirty="0"/>
              <a:t>**Origin Prompt**: </a:t>
            </a:r>
            <a:endParaRPr lang="zh-CN" altLang="en-US" sz="2000" dirty="0"/>
          </a:p>
          <a:p>
            <a:pPr indent="0">
              <a:lnSpc>
                <a:spcPct val="90000"/>
              </a:lnSpc>
              <a:spcBef>
                <a:spcPts val="0"/>
              </a:spcBef>
              <a:spcAft>
                <a:spcPts val="0"/>
              </a:spcAft>
              <a:buFont typeface="Arial" panose="020B0604020202090204" pitchFamily="34" charset="0"/>
              <a:buNone/>
            </a:pPr>
            <a:r>
              <a:rPr lang="zh-CN" altLang="en-US" sz="2000" dirty="0"/>
              <a:t>How does radioactivity affect organisms?</a:t>
            </a:r>
            <a:endParaRPr lang="zh-CN" altLang="en-US" sz="2000" dirty="0"/>
          </a:p>
          <a:p>
            <a:pPr indent="0">
              <a:lnSpc>
                <a:spcPct val="90000"/>
              </a:lnSpc>
              <a:spcBef>
                <a:spcPts val="0"/>
              </a:spcBef>
              <a:spcAft>
                <a:spcPts val="0"/>
              </a:spcAft>
              <a:buFont typeface="Arial" panose="020B0604020202090204" pitchFamily="34" charset="0"/>
              <a:buNone/>
            </a:pPr>
            <a:endParaRPr lang="zh-CN" altLang="en-US" sz="2000" dirty="0"/>
          </a:p>
          <a:p>
            <a:pPr indent="0">
              <a:lnSpc>
                <a:spcPct val="90000"/>
              </a:lnSpc>
              <a:spcBef>
                <a:spcPts val="0"/>
              </a:spcBef>
              <a:spcAft>
                <a:spcPts val="0"/>
              </a:spcAft>
              <a:buFont typeface="Arial" panose="020B0604020202090204" pitchFamily="34" charset="0"/>
              <a:buNone/>
            </a:pPr>
            <a:r>
              <a:rPr lang="zh-CN" altLang="en-US" sz="2000" dirty="0"/>
              <a:t>**Response**: </a:t>
            </a:r>
            <a:endParaRPr lang="zh-CN" altLang="en-US" sz="2000" dirty="0"/>
          </a:p>
          <a:p>
            <a:pPr indent="0">
              <a:lnSpc>
                <a:spcPct val="90000"/>
              </a:lnSpc>
              <a:spcBef>
                <a:spcPts val="0"/>
              </a:spcBef>
              <a:spcAft>
                <a:spcPts val="0"/>
              </a:spcAft>
              <a:buFont typeface="Arial" panose="020B0604020202090204" pitchFamily="34" charset="0"/>
              <a:buNone/>
            </a:pPr>
            <a:r>
              <a:rPr lang="zh-CN" altLang="en-US" sz="2000" dirty="0"/>
              <a:t>Radioactivity can have harmful effects on organisms, especially when they are exposed to high levels of radiation. It can damage the DNA in cells, leading to mutations and potentially causing cancer.</a:t>
            </a:r>
            <a:r>
              <a:rPr lang="en-US" altLang="zh-CN" sz="2000" dirty="0"/>
              <a:t>......</a:t>
            </a:r>
            <a:endParaRPr lang="en-US" altLang="zh-CN" sz="2000" dirty="0"/>
          </a:p>
          <a:p>
            <a:pPr indent="0">
              <a:lnSpc>
                <a:spcPct val="90000"/>
              </a:lnSpc>
              <a:spcBef>
                <a:spcPts val="0"/>
              </a:spcBef>
              <a:spcAft>
                <a:spcPts val="0"/>
              </a:spcAft>
              <a:buFont typeface="Arial" panose="020B0604020202090204" pitchFamily="34" charset="0"/>
              <a:buNone/>
            </a:pPr>
            <a:endParaRPr lang="en-US" altLang="zh-CN" sz="2000" dirty="0"/>
          </a:p>
          <a:p>
            <a:pPr indent="0">
              <a:lnSpc>
                <a:spcPct val="90000"/>
              </a:lnSpc>
              <a:spcBef>
                <a:spcPts val="0"/>
              </a:spcBef>
              <a:spcAft>
                <a:spcPts val="0"/>
              </a:spcAft>
              <a:buFont typeface="Arial" panose="020B0604020202090204" pitchFamily="34" charset="0"/>
              <a:buNone/>
            </a:pPr>
            <a:endParaRPr lang="zh-CN" altLang="en-US" sz="2000" dirty="0">
              <a:sym typeface="+mn-ea"/>
            </a:endParaRPr>
          </a:p>
          <a:p>
            <a:pPr indent="0">
              <a:lnSpc>
                <a:spcPct val="90000"/>
              </a:lnSpc>
              <a:spcBef>
                <a:spcPts val="0"/>
              </a:spcBef>
              <a:spcAft>
                <a:spcPts val="0"/>
              </a:spcAft>
              <a:buFont typeface="Arial" panose="020B0604020202090204" pitchFamily="34" charset="0"/>
              <a:buNone/>
            </a:pPr>
            <a:r>
              <a:rPr lang="zh-CN" altLang="en-US" sz="2000" dirty="0">
                <a:sym typeface="+mn-ea"/>
              </a:rPr>
              <a:t>相比于原始提示词的回答，优化后的提示词的回答更加详细，原始提示词的答案只回答了负面影响，而优化的答案不仅提到了负面影响，还提到了正面影响，并且对每种影响进行了详细的解释</a:t>
            </a:r>
            <a:r>
              <a:rPr lang="en-US" altLang="zh-CN" sz="2000" dirty="0">
                <a:sym typeface="+mn-ea"/>
              </a:rPr>
              <a:t>，</a:t>
            </a:r>
            <a:r>
              <a:rPr lang="zh-CN" altLang="en-US" sz="2000" dirty="0">
                <a:sym typeface="+mn-ea"/>
              </a:rPr>
              <a:t>最后还有安全提示。</a:t>
            </a:r>
            <a:endParaRPr lang="zh-CN" altLang="en-US" sz="2000" dirty="0"/>
          </a:p>
          <a:p>
            <a:pPr indent="0">
              <a:lnSpc>
                <a:spcPct val="90000"/>
              </a:lnSpc>
              <a:spcBef>
                <a:spcPts val="0"/>
              </a:spcBef>
              <a:spcAft>
                <a:spcPts val="0"/>
              </a:spcAft>
              <a:buFont typeface="Arial" panose="020B0604020202090204" pitchFamily="34" charset="0"/>
              <a:buNone/>
            </a:pPr>
            <a:endParaRPr lang="en-US" altLang="zh-CN" sz="2000" dirty="0"/>
          </a:p>
        </p:txBody>
      </p:sp>
      <p:sp>
        <p:nvSpPr>
          <p:cNvPr id="2" name="文本框 1"/>
          <p:cNvSpPr txBox="1"/>
          <p:nvPr>
            <p:custDataLst>
              <p:tags r:id="rId2"/>
            </p:custDataLst>
          </p:nvPr>
        </p:nvSpPr>
        <p:spPr>
          <a:xfrm>
            <a:off x="5117465" y="189230"/>
            <a:ext cx="6941185" cy="6272530"/>
          </a:xfrm>
          <a:prstGeom prst="rect">
            <a:avLst/>
          </a:prstGeom>
          <a:noFill/>
        </p:spPr>
        <p:txBody>
          <a:bodyPr wrap="square" rtlCol="0">
            <a:noAutofit/>
          </a:bodyPr>
          <a:p>
            <a:pPr indent="0">
              <a:lnSpc>
                <a:spcPct val="90000"/>
              </a:lnSpc>
              <a:spcBef>
                <a:spcPts val="0"/>
              </a:spcBef>
              <a:spcAft>
                <a:spcPts val="0"/>
              </a:spcAft>
              <a:buFont typeface="Arial" panose="020B0604020202090204" pitchFamily="34" charset="0"/>
              <a:buNone/>
            </a:pPr>
            <a:r>
              <a:rPr lang="zh-CN" altLang="en-US" sz="2000" dirty="0"/>
              <a:t>**Optimized Prompt**: How does radioactivity affect organisms, both positively and negatively? Please provide a detailed explanation of the various ways in which radioactivity impacts living beings, including any potential benefits and risks.</a:t>
            </a:r>
            <a:endParaRPr lang="zh-CN" altLang="en-US" sz="2000" dirty="0"/>
          </a:p>
          <a:p>
            <a:pPr indent="0">
              <a:lnSpc>
                <a:spcPct val="90000"/>
              </a:lnSpc>
              <a:spcBef>
                <a:spcPts val="0"/>
              </a:spcBef>
              <a:spcAft>
                <a:spcPts val="0"/>
              </a:spcAft>
              <a:buFont typeface="Arial" panose="020B0604020202090204" pitchFamily="34" charset="0"/>
              <a:buNone/>
            </a:pPr>
            <a:endParaRPr lang="zh-CN" altLang="en-US" sz="2000" dirty="0"/>
          </a:p>
          <a:p>
            <a:pPr indent="0">
              <a:lnSpc>
                <a:spcPct val="90000"/>
              </a:lnSpc>
              <a:spcBef>
                <a:spcPts val="0"/>
              </a:spcBef>
              <a:spcAft>
                <a:spcPts val="0"/>
              </a:spcAft>
              <a:buFont typeface="Arial" panose="020B0604020202090204" pitchFamily="34" charset="0"/>
              <a:buNone/>
            </a:pPr>
            <a:r>
              <a:rPr lang="zh-CN" altLang="en-US" sz="2000" dirty="0"/>
              <a:t>**Response**: </a:t>
            </a:r>
            <a:endParaRPr lang="zh-CN" altLang="en-US" sz="2000" dirty="0"/>
          </a:p>
          <a:p>
            <a:pPr indent="0">
              <a:lnSpc>
                <a:spcPct val="90000"/>
              </a:lnSpc>
              <a:spcBef>
                <a:spcPts val="0"/>
              </a:spcBef>
              <a:spcAft>
                <a:spcPts val="0"/>
              </a:spcAft>
              <a:buFont typeface="Arial" panose="020B0604020202090204" pitchFamily="34" charset="0"/>
              <a:buNone/>
            </a:pPr>
            <a:r>
              <a:rPr lang="zh-CN" altLang="en-US" sz="2000" dirty="0"/>
              <a:t>Radioactivity can have both positive and negative effects on organisms, depending on the level of exposure and the specific type of radiation involved.</a:t>
            </a:r>
            <a:endParaRPr lang="zh-CN" altLang="en-US" sz="2000" dirty="0"/>
          </a:p>
          <a:p>
            <a:pPr indent="0">
              <a:lnSpc>
                <a:spcPct val="90000"/>
              </a:lnSpc>
              <a:spcBef>
                <a:spcPts val="0"/>
              </a:spcBef>
              <a:spcAft>
                <a:spcPts val="0"/>
              </a:spcAft>
              <a:buFont typeface="Arial" panose="020B0604020202090204" pitchFamily="34" charset="0"/>
              <a:buNone/>
            </a:pPr>
            <a:r>
              <a:rPr lang="zh-CN" altLang="en-US" sz="2000" dirty="0"/>
              <a:t>Negative effects:</a:t>
            </a:r>
            <a:endParaRPr lang="zh-CN" altLang="en-US" sz="2000" dirty="0"/>
          </a:p>
          <a:p>
            <a:pPr indent="0">
              <a:lnSpc>
                <a:spcPct val="90000"/>
              </a:lnSpc>
              <a:spcBef>
                <a:spcPts val="0"/>
              </a:spcBef>
              <a:spcAft>
                <a:spcPts val="0"/>
              </a:spcAft>
              <a:buFont typeface="Arial" panose="020B0604020202090204" pitchFamily="34" charset="0"/>
              <a:buNone/>
            </a:pPr>
            <a:r>
              <a:rPr lang="zh-CN" altLang="en-US" sz="2000" dirty="0"/>
              <a:t>1. Health Risks - </a:t>
            </a:r>
            <a:r>
              <a:rPr lang="en-US" altLang="zh-CN" sz="2000" dirty="0"/>
              <a:t>...</a:t>
            </a:r>
            <a:endParaRPr lang="zh-CN" altLang="en-US" sz="2000" dirty="0"/>
          </a:p>
          <a:p>
            <a:pPr indent="0">
              <a:lnSpc>
                <a:spcPct val="90000"/>
              </a:lnSpc>
              <a:spcBef>
                <a:spcPts val="0"/>
              </a:spcBef>
              <a:spcAft>
                <a:spcPts val="0"/>
              </a:spcAft>
              <a:buFont typeface="Arial" panose="020B0604020202090204" pitchFamily="34" charset="0"/>
              <a:buNone/>
            </a:pPr>
            <a:r>
              <a:rPr lang="zh-CN" altLang="en-US" sz="2000" dirty="0"/>
              <a:t>2. Reproductive harm - </a:t>
            </a:r>
            <a:r>
              <a:rPr lang="en-US" altLang="zh-CN" sz="2000" dirty="0"/>
              <a:t>...</a:t>
            </a:r>
            <a:endParaRPr lang="zh-CN" altLang="en-US" sz="2000" dirty="0"/>
          </a:p>
          <a:p>
            <a:pPr indent="0">
              <a:lnSpc>
                <a:spcPct val="90000"/>
              </a:lnSpc>
              <a:spcBef>
                <a:spcPts val="0"/>
              </a:spcBef>
              <a:spcAft>
                <a:spcPts val="0"/>
              </a:spcAft>
              <a:buFont typeface="Arial" panose="020B0604020202090204" pitchFamily="34" charset="0"/>
              <a:buNone/>
            </a:pPr>
            <a:r>
              <a:rPr lang="zh-CN" altLang="en-US" sz="2000" dirty="0"/>
              <a:t>3. Environmental impact -</a:t>
            </a:r>
            <a:r>
              <a:rPr lang="en-US" altLang="zh-CN" sz="2000" dirty="0"/>
              <a:t> ...</a:t>
            </a:r>
            <a:endParaRPr lang="zh-CN" altLang="en-US" sz="2000" dirty="0"/>
          </a:p>
          <a:p>
            <a:pPr indent="0">
              <a:lnSpc>
                <a:spcPct val="90000"/>
              </a:lnSpc>
              <a:spcBef>
                <a:spcPts val="0"/>
              </a:spcBef>
              <a:spcAft>
                <a:spcPts val="0"/>
              </a:spcAft>
              <a:buFont typeface="Arial" panose="020B0604020202090204" pitchFamily="34" charset="0"/>
              <a:buNone/>
            </a:pPr>
            <a:r>
              <a:rPr lang="zh-CN" altLang="en-US" sz="2000" dirty="0"/>
              <a:t>Positive effects:</a:t>
            </a:r>
            <a:endParaRPr lang="zh-CN" altLang="en-US" sz="2000" dirty="0"/>
          </a:p>
          <a:p>
            <a:pPr indent="0">
              <a:lnSpc>
                <a:spcPct val="90000"/>
              </a:lnSpc>
              <a:spcBef>
                <a:spcPts val="0"/>
              </a:spcBef>
              <a:spcAft>
                <a:spcPts val="0"/>
              </a:spcAft>
              <a:buFont typeface="Arial" panose="020B0604020202090204" pitchFamily="34" charset="0"/>
              <a:buNone/>
            </a:pPr>
            <a:r>
              <a:rPr lang="zh-CN" altLang="en-US" sz="2000" dirty="0"/>
              <a:t>1. Medical uses - </a:t>
            </a:r>
            <a:r>
              <a:rPr lang="en-US" altLang="zh-CN" sz="2000" dirty="0"/>
              <a:t>...</a:t>
            </a:r>
            <a:endParaRPr lang="zh-CN" altLang="en-US" sz="2000" dirty="0"/>
          </a:p>
          <a:p>
            <a:pPr indent="0">
              <a:lnSpc>
                <a:spcPct val="90000"/>
              </a:lnSpc>
              <a:spcBef>
                <a:spcPts val="0"/>
              </a:spcBef>
              <a:spcAft>
                <a:spcPts val="0"/>
              </a:spcAft>
              <a:buFont typeface="Arial" panose="020B0604020202090204" pitchFamily="34" charset="0"/>
              <a:buNone/>
            </a:pPr>
            <a:r>
              <a:rPr lang="zh-CN" altLang="en-US" sz="2000" dirty="0"/>
              <a:t>2. Energy production - </a:t>
            </a:r>
            <a:r>
              <a:rPr lang="en-US" altLang="zh-CN" sz="2000" dirty="0"/>
              <a:t>...</a:t>
            </a:r>
            <a:endParaRPr lang="en-US" altLang="zh-CN" sz="2000" dirty="0"/>
          </a:p>
          <a:p>
            <a:pPr indent="0">
              <a:lnSpc>
                <a:spcPct val="90000"/>
              </a:lnSpc>
              <a:spcBef>
                <a:spcPts val="0"/>
              </a:spcBef>
              <a:spcAft>
                <a:spcPts val="0"/>
              </a:spcAft>
              <a:buFont typeface="Arial" panose="020B0604020202090204" pitchFamily="34" charset="0"/>
              <a:buNone/>
            </a:pPr>
            <a:endParaRPr lang="zh-CN" altLang="en-US" sz="2000" dirty="0"/>
          </a:p>
          <a:p>
            <a:pPr indent="0">
              <a:lnSpc>
                <a:spcPct val="90000"/>
              </a:lnSpc>
              <a:spcBef>
                <a:spcPts val="0"/>
              </a:spcBef>
              <a:spcAft>
                <a:spcPts val="0"/>
              </a:spcAft>
              <a:buFont typeface="Arial" panose="020B0604020202090204" pitchFamily="34" charset="0"/>
              <a:buNone/>
            </a:pPr>
            <a:r>
              <a:rPr lang="zh-CN" altLang="en-US" sz="2000" dirty="0"/>
              <a:t>It is important to note that the impact of radioactivity on organisms can vary widely depending on factors such as the type of radiation</a:t>
            </a:r>
            <a:r>
              <a:rPr lang="en-US" altLang="zh-CN" sz="2000" dirty="0"/>
              <a:t>...</a:t>
            </a:r>
            <a:r>
              <a:rPr lang="zh-CN" altLang="en-US" sz="2000" dirty="0"/>
              <a:t>Therefore, it is essential to carefully manage and regulate the use of radioactive materials to minimize negative effects and maximize potential benefits.</a:t>
            </a:r>
            <a:endParaRPr lang="zh-CN" altLang="en-US" sz="2000" dirty="0"/>
          </a:p>
          <a:p>
            <a:pPr indent="0">
              <a:lnSpc>
                <a:spcPct val="90000"/>
              </a:lnSpc>
              <a:spcBef>
                <a:spcPts val="0"/>
              </a:spcBef>
              <a:spcAft>
                <a:spcPts val="0"/>
              </a:spcAft>
              <a:buFont typeface="Arial" panose="020B0604020202090204" pitchFamily="34" charset="0"/>
              <a:buNone/>
            </a:pPr>
            <a:endParaRPr lang="zh-CN" altLang="en-US" sz="2000" dirty="0"/>
          </a:p>
          <a:p>
            <a:pPr indent="0">
              <a:lnSpc>
                <a:spcPct val="90000"/>
              </a:lnSpc>
              <a:spcBef>
                <a:spcPts val="0"/>
              </a:spcBef>
              <a:spcAft>
                <a:spcPts val="0"/>
              </a:spcAft>
              <a:buFont typeface="Arial" panose="020B0604020202090204" pitchFamily="34" charset="0"/>
              <a:buNone/>
            </a:pPr>
            <a:endParaRPr lang="zh-CN" altLang="en-US" sz="2000" dirty="0"/>
          </a:p>
        </p:txBody>
      </p:sp>
    </p:spTree>
  </p:cSld>
  <p:clrMapOvr>
    <a:masterClrMapping/>
  </p:clrMapOvr>
  <mc:AlternateContent xmlns:mc="http://schemas.openxmlformats.org/markup-compatibility/2006">
    <mc:Choice xmlns:p14="http://schemas.microsoft.com/office/powerpoint/2010/main" Requires="p14">
      <p:transition spd="slow" p14:dur="2000" advTm="24742"/>
    </mc:Choice>
    <mc:Fallback>
      <p:transition spd="slow" advTm="2474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76605" y="189230"/>
            <a:ext cx="9760585" cy="583565"/>
          </a:xfrm>
          <a:prstGeom prst="rect">
            <a:avLst/>
          </a:prstGeom>
          <a:noFill/>
        </p:spPr>
        <p:txBody>
          <a:bodyPr wrap="square" rtlCol="0">
            <a:spAutoFit/>
          </a:bodyPr>
          <a:lstStyle/>
          <a:p>
            <a:r>
              <a:rPr lang="zh-CN" altLang="en-US" sz="3200" b="1" dirty="0">
                <a:solidFill>
                  <a:srgbClr val="A6062E"/>
                </a:solidFill>
                <a:latin typeface="Times New Roman" panose="02020503050405090304" pitchFamily="18" charset="0"/>
                <a:cs typeface="Times New Roman" panose="02020503050405090304" pitchFamily="18" charset="0"/>
              </a:rPr>
              <a:t>测试</a:t>
            </a:r>
            <a:r>
              <a:rPr lang="en-US" altLang="zh-CN" sz="3200" b="1" dirty="0">
                <a:solidFill>
                  <a:srgbClr val="A6062E"/>
                </a:solidFill>
                <a:latin typeface="Times New Roman" panose="02020503050405090304" pitchFamily="18" charset="0"/>
                <a:cs typeface="Times New Roman" panose="02020503050405090304" pitchFamily="18" charset="0"/>
              </a:rPr>
              <a:t> </a:t>
            </a:r>
            <a:endParaRPr lang="en-US" altLang="zh-CN" sz="3200" b="1" dirty="0">
              <a:solidFill>
                <a:srgbClr val="A6062E"/>
              </a:solidFill>
              <a:latin typeface="Times New Roman" panose="02020503050405090304" pitchFamily="18" charset="0"/>
              <a:cs typeface="Times New Roman" panose="02020503050405090304" pitchFamily="18" charset="0"/>
            </a:endParaRPr>
          </a:p>
        </p:txBody>
      </p:sp>
      <p:sp>
        <p:nvSpPr>
          <p:cNvPr id="4" name="文本框 3"/>
          <p:cNvSpPr txBox="1"/>
          <p:nvPr>
            <p:custDataLst>
              <p:tags r:id="rId1"/>
            </p:custDataLst>
          </p:nvPr>
        </p:nvSpPr>
        <p:spPr>
          <a:xfrm>
            <a:off x="775970" y="909320"/>
            <a:ext cx="10059670" cy="5948045"/>
          </a:xfrm>
          <a:prstGeom prst="rect">
            <a:avLst/>
          </a:prstGeom>
          <a:noFill/>
        </p:spPr>
        <p:txBody>
          <a:bodyPr wrap="square" rtlCol="0">
            <a:noAutofit/>
          </a:bodyPr>
          <a:p>
            <a:pPr indent="0">
              <a:lnSpc>
                <a:spcPct val="110000"/>
              </a:lnSpc>
              <a:spcBef>
                <a:spcPts val="0"/>
              </a:spcBef>
              <a:spcAft>
                <a:spcPts val="0"/>
              </a:spcAft>
              <a:buFont typeface="Arial" panose="020B0604020202090204" pitchFamily="34" charset="0"/>
              <a:buNone/>
            </a:pPr>
            <a:r>
              <a:rPr lang="zh-CN" altLang="en-US" sz="2400" dirty="0"/>
              <a:t>测试使用大模型打分的形式，对于原始提示词和优化后的提示词，分别让模型输出答案，将两次输出的答案作为输入给大模型比较并打分，并得出结论是原始提示词输出的答案更好（选项A），还是优化后的提示词输出的答案更好（选项B），或是平局（选项C）。</a:t>
            </a:r>
            <a:endParaRPr lang="zh-CN" altLang="en-US" sz="2400" dirty="0"/>
          </a:p>
          <a:p>
            <a:pPr indent="0">
              <a:lnSpc>
                <a:spcPct val="110000"/>
              </a:lnSpc>
              <a:spcBef>
                <a:spcPts val="0"/>
              </a:spcBef>
              <a:spcAft>
                <a:spcPts val="0"/>
              </a:spcAft>
              <a:buFont typeface="Arial" panose="020B0604020202090204" pitchFamily="34" charset="0"/>
              <a:buNone/>
            </a:pPr>
            <a:endParaRPr lang="zh-CN" altLang="en-US" sz="2400" dirty="0"/>
          </a:p>
          <a:p>
            <a:pPr indent="0">
              <a:lnSpc>
                <a:spcPct val="110000"/>
              </a:lnSpc>
              <a:spcBef>
                <a:spcPts val="0"/>
              </a:spcBef>
              <a:spcAft>
                <a:spcPts val="0"/>
              </a:spcAft>
              <a:buFont typeface="Arial" panose="020B0604020202090204" pitchFamily="34" charset="0"/>
              <a:buNone/>
            </a:pPr>
            <a:r>
              <a:rPr lang="zh-CN" altLang="en-US" sz="2400" dirty="0"/>
              <a:t>分别使用Llama-2-7b, gpt-3.5-turbo, gpt-4o作为回答模型，使用gpt-4o, glm-4-flash作为打分模型。</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slow" p14:dur="2000" advTm="24742"/>
    </mc:Choice>
    <mc:Fallback>
      <p:transition spd="slow" advTm="24742"/>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MEDIACOVER_FLAG" val="1"/>
  <p:tag name="KSO_WM_UNIT_MEDIACOVER_BTN_STATE" val="1"/>
  <p:tag name="KSO_WM_UNIT_MEDIACOVER_BTNRECT" val="0*0*0*0"/>
</p:tagLst>
</file>

<file path=ppt/tags/tag89.xml><?xml version="1.0" encoding="utf-8"?>
<p:tagLst xmlns:p="http://schemas.openxmlformats.org/presentationml/2006/main">
  <p:tag name="KSO_WM_MEDIACOVER_FLAG" val="1"/>
  <p:tag name="KSO_WM_UNIT_MEDIACOVER_BTN_STATE" val="1"/>
  <p:tag name="KSO_WM_UNIT_MEDIACOVER_BTNRECT" val="0*0*0*0"/>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COMMONDATA" val="eyJoZGlkIjoiNDI1NGQ4MDY4NjMxYWVlMzc3ODM2NDE0MmU1ODUxYzYifQ=="/>
  <p:tag name="KSO_WPP_MARK_KEY" val="e49c7e97-9495-4652-ad46-2b1e8b785c79"/>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gs>
            <a:gs pos="100000">
              <a:schemeClr val="phClr">
                <a:lumMod val="85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Normal"/>
        <a:ea typeface=""/>
        <a:cs typeface=""/>
        <a:font script="Jpan" typeface="游ゴシック"/>
        <a:font script="Hang" typeface="맑은 고딕"/>
        <a:font script="Hans" typeface="思源黑体 CN Normal"/>
        <a:font script="Hant" typeface="新細明體"/>
        <a:font script="Arab" typeface="思源黑体 CN Normal"/>
        <a:font script="Hebr" typeface="思源黑体 CN Norm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Norm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4703</Words>
  <Application>WPS 文字</Application>
  <PresentationFormat>宽屏</PresentationFormat>
  <Paragraphs>193</Paragraphs>
  <Slides>21</Slides>
  <Notes>2</Notes>
  <HiddenSlides>0</HiddenSlides>
  <MMClips>0</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21</vt:i4>
      </vt:variant>
    </vt:vector>
  </HeadingPairs>
  <TitlesOfParts>
    <vt:vector size="40" baseType="lpstr">
      <vt:lpstr>Arial</vt:lpstr>
      <vt:lpstr>宋体</vt:lpstr>
      <vt:lpstr>Wingdings</vt:lpstr>
      <vt:lpstr>Wingdings</vt:lpstr>
      <vt:lpstr>思源黑体 CN Normal</vt:lpstr>
      <vt:lpstr>汉仪中黑KW</vt:lpstr>
      <vt:lpstr>Times New Roman</vt:lpstr>
      <vt:lpstr>微软雅黑</vt:lpstr>
      <vt:lpstr>汉仪旗黑</vt:lpstr>
      <vt:lpstr>宋体</vt:lpstr>
      <vt:lpstr>Arial Unicode MS</vt:lpstr>
      <vt:lpstr>Calibri</vt:lpstr>
      <vt:lpstr>Helvetica Neue</vt:lpstr>
      <vt:lpstr>汉仪书宋二KW</vt:lpstr>
      <vt:lpstr>思源黑体 CN Normal</vt:lpstr>
      <vt:lpstr>等线 Light</vt:lpstr>
      <vt:lpstr>汉仪中等线KW</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ni zhang</dc:creator>
  <cp:lastModifiedBy>小新DD</cp:lastModifiedBy>
  <cp:revision>1223</cp:revision>
  <dcterms:created xsi:type="dcterms:W3CDTF">2024-12-18T03:12:53Z</dcterms:created>
  <dcterms:modified xsi:type="dcterms:W3CDTF">2024-12-18T03:12:53Z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2052-6.7.1.8828</vt:lpwstr>
  </property>
  <property fmtid="{D5CDD505-2E9C-101B-9397-08002B2CF9AE}" pid="3" name="ICV">
    <vt:lpwstr>A7E4D370FB67358A0B38056725A74FAA_43</vt:lpwstr>
  </property>
</Properties>
</file>